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323" r:id="rId4"/>
    <p:sldId id="298" r:id="rId5"/>
    <p:sldId id="271" r:id="rId6"/>
    <p:sldId id="319" r:id="rId7"/>
    <p:sldId id="327" r:id="rId8"/>
    <p:sldId id="304" r:id="rId9"/>
    <p:sldId id="324" r:id="rId10"/>
    <p:sldId id="326" r:id="rId11"/>
    <p:sldId id="325" r:id="rId12"/>
    <p:sldId id="328" r:id="rId13"/>
    <p:sldId id="322" r:id="rId14"/>
    <p:sldId id="330" r:id="rId15"/>
    <p:sldId id="331" r:id="rId16"/>
    <p:sldId id="332" r:id="rId17"/>
    <p:sldId id="333" r:id="rId18"/>
    <p:sldId id="334" r:id="rId19"/>
    <p:sldId id="335" r:id="rId20"/>
    <p:sldId id="336" r:id="rId21"/>
  </p:sldIdLst>
  <p:sldSz cx="12192000" cy="6858000"/>
  <p:notesSz cx="968692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9766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487016" y="1"/>
            <a:ext cx="419766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4FB5-EE56-43FD-A1F1-37C72439AEF2}" type="datetimeFigureOut">
              <a:rPr lang="de-DE" smtClean="0"/>
              <a:t>21.07.2019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19766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487016" y="6513910"/>
            <a:ext cx="419766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77498-1FB9-4A5E-B1EE-493B6F3F0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065" y="1111567"/>
            <a:ext cx="7829550" cy="5305425"/>
          </a:xfrm>
          <a:prstGeom prst="rect">
            <a:avLst/>
          </a:prstGeom>
          <a:effectLst>
            <a:glow rad="1358900">
              <a:schemeClr val="tx2">
                <a:lumMod val="50000"/>
                <a:alpha val="22000"/>
              </a:schemeClr>
            </a:glow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7256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903" y="3025478"/>
            <a:ext cx="5547817" cy="422339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700" y="-335644"/>
            <a:ext cx="5268202" cy="409484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439920" y="425957"/>
            <a:ext cx="4206240" cy="203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</a:pPr>
            <a:r>
              <a:rPr lang="de-DE" sz="4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Verlockung</a:t>
            </a:r>
          </a:p>
          <a:p>
            <a:pPr lvl="0">
              <a:lnSpc>
                <a:spcPct val="95000"/>
              </a:lnSpc>
            </a:pPr>
            <a:r>
              <a:rPr lang="de-DE" sz="4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Versuchung</a:t>
            </a:r>
          </a:p>
          <a:p>
            <a:pPr lvl="0">
              <a:lnSpc>
                <a:spcPct val="95000"/>
              </a:lnSpc>
            </a:pPr>
            <a:r>
              <a:rPr lang="de-DE" sz="4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Anfechtung</a:t>
            </a:r>
          </a:p>
        </p:txBody>
      </p:sp>
      <p:sp>
        <p:nvSpPr>
          <p:cNvPr id="6" name="Rechteck 5"/>
          <p:cNvSpPr/>
          <p:nvPr/>
        </p:nvSpPr>
        <p:spPr>
          <a:xfrm>
            <a:off x="1828800" y="2853727"/>
            <a:ext cx="8676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400" b="1" dirty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de-DE" sz="4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riechisch: “</a:t>
            </a:r>
            <a:r>
              <a:rPr lang="de-DE" sz="4400" b="1" dirty="0" err="1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pei</a:t>
            </a:r>
            <a:r>
              <a:rPr lang="de-DE" sz="8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4400" b="1" dirty="0" err="1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rasmos</a:t>
            </a:r>
            <a:r>
              <a:rPr lang="de-DE" sz="4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de-DE" sz="4400" b="1" dirty="0">
              <a:solidFill>
                <a:prstClr val="white"/>
              </a:solidFill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66160" y="5289576"/>
            <a:ext cx="3972560" cy="1387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5000"/>
              </a:lnSpc>
            </a:pPr>
            <a:r>
              <a:rPr lang="de-DE" sz="4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Prüf</a:t>
            </a:r>
            <a:r>
              <a:rPr lang="de-DE" sz="4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ung</a:t>
            </a:r>
          </a:p>
          <a:p>
            <a:pPr lvl="0" algn="r">
              <a:lnSpc>
                <a:spcPct val="95000"/>
              </a:lnSpc>
            </a:pPr>
            <a:r>
              <a:rPr lang="de-DE" sz="4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Erprobung</a:t>
            </a:r>
          </a:p>
        </p:txBody>
      </p:sp>
    </p:spTree>
    <p:extLst>
      <p:ext uri="{BB962C8B-B14F-4D97-AF65-F5344CB8AC3E}">
        <p14:creationId xmlns:p14="http://schemas.microsoft.com/office/powerpoint/2010/main" val="30150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43199"/>
            <a:ext cx="12192000" cy="5539978"/>
          </a:xfrm>
          <a:prstGeom prst="rect">
            <a:avLst/>
          </a:prstGeom>
          <a:effectLst>
            <a:glow rad="228600">
              <a:schemeClr val="tx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de-DE" sz="48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 Versuchung herkommt:</a:t>
            </a:r>
            <a:endParaRPr lang="de-DE" sz="48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endParaRPr lang="de-DE" sz="4800" b="1" dirty="0" smtClean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Niemand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der in Versuchung gerät, sage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Von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Gott werde ich in Versuchung geführt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Denn Gott lässt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sich vom Bösen nicht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versuchen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 versucht selbst niemand.</a:t>
            </a:r>
          </a:p>
          <a:p>
            <a:pPr lvl="0" algn="ctr">
              <a:lnSpc>
                <a:spcPct val="95000"/>
              </a:lnSpc>
            </a:pPr>
            <a:endParaRPr lang="de-DE" sz="4000" b="1" dirty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eder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wird von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eigenen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Begierde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versucht, fortgelockt &amp; geködert.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Jakobus 1,13+12</a:t>
            </a:r>
            <a:endParaRPr lang="de-DE" sz="24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rz 3"/>
          <p:cNvSpPr/>
          <p:nvPr/>
        </p:nvSpPr>
        <p:spPr>
          <a:xfrm>
            <a:off x="243840" y="0"/>
            <a:ext cx="11562080" cy="7325360"/>
          </a:xfrm>
          <a:prstGeom prst="hear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2134691"/>
            <a:ext cx="1219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     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[…woher kommen Streit und Kämpfe unter euch:]</a:t>
            </a:r>
          </a:p>
          <a:p>
            <a:r>
              <a:rPr lang="de-DE" sz="8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1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 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Etwa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nicht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von</a:t>
            </a:r>
            <a:r>
              <a:rPr lang="de-DE" sz="20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den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Lüsten,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die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in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euch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streiten?</a:t>
            </a:r>
            <a:endParaRPr lang="de-DE" sz="3200" b="1" dirty="0" smtClean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cs typeface="Times New Roman" panose="02020603050405020304" pitchFamily="18" charset="0"/>
            </a:endParaRPr>
          </a:p>
          <a:p>
            <a:pPr algn="ctr"/>
            <a:endParaRPr lang="de-DE" sz="32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cs typeface="Times New Roman" panose="02020603050405020304" pitchFamily="18" charset="0"/>
            </a:endParaRPr>
          </a:p>
          <a:p>
            <a:pPr algn="ctr"/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Wisst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ihr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nicht,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dass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Freundschaft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mit</a:t>
            </a:r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der</a:t>
            </a:r>
          </a:p>
          <a:p>
            <a:pPr algn="ctr"/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Welt, Feindschaft mit Gott ist?</a:t>
            </a:r>
            <a:endParaRPr lang="de-DE" sz="3200" b="1" dirty="0" smtClean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cs typeface="Times New Roman" panose="02020603050405020304" pitchFamily="18" charset="0"/>
            </a:endParaRPr>
          </a:p>
          <a:p>
            <a:pPr algn="ctr"/>
            <a:endParaRPr lang="de-DE" sz="3200" b="1" dirty="0" smtClean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cs typeface="Times New Roman" panose="02020603050405020304" pitchFamily="18" charset="0"/>
            </a:endParaRPr>
          </a:p>
          <a:p>
            <a:pPr algn="ctr"/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…</a:t>
            </a:r>
            <a:r>
              <a:rPr lang="de-DE" sz="8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ihr</a:t>
            </a:r>
            <a:r>
              <a:rPr lang="de-DE" sz="20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Menschen</a:t>
            </a:r>
            <a:r>
              <a:rPr lang="de-DE" sz="20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mit</a:t>
            </a:r>
            <a:r>
              <a:rPr lang="de-DE" sz="20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2</a:t>
            </a:r>
            <a:r>
              <a:rPr lang="de-DE" sz="10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Seelen.</a:t>
            </a:r>
            <a:endParaRPr lang="de-DE" sz="3200" b="1" dirty="0" smtClean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cs typeface="Times New Roman" panose="02020603050405020304" pitchFamily="18" charset="0"/>
            </a:endParaRPr>
          </a:p>
          <a:p>
            <a:pPr algn="ctr"/>
            <a:endParaRPr lang="de-DE" sz="1000" b="1" dirty="0" smtClean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cs typeface="Times New Roman" panose="02020603050405020304" pitchFamily="18" charset="0"/>
            </a:endParaRPr>
          </a:p>
          <a:p>
            <a:pPr algn="ctr"/>
            <a:r>
              <a:rPr lang="de-DE" sz="2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Jak 4,1.4.8</a:t>
            </a:r>
            <a:endParaRPr lang="de-DE" sz="2400" b="1" dirty="0" smtClean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cs typeface="Times New Roman" panose="02020603050405020304" pitchFamily="18" charset="0"/>
            </a:endParaRPr>
          </a:p>
          <a:p>
            <a:endParaRPr lang="de-DE" sz="32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cs typeface="Times New Roman" panose="02020603050405020304" pitchFamily="18" charset="0"/>
            </a:endParaRPr>
          </a:p>
          <a:p>
            <a:endParaRPr lang="de-DE" sz="3200" dirty="0"/>
          </a:p>
        </p:txBody>
      </p:sp>
      <p:sp>
        <p:nvSpPr>
          <p:cNvPr id="2" name="Rechteck 1"/>
          <p:cNvSpPr/>
          <p:nvPr/>
        </p:nvSpPr>
        <p:spPr>
          <a:xfrm>
            <a:off x="711200" y="444631"/>
            <a:ext cx="11023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de-DE" sz="4800" b="1" dirty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 Versuchung herkommt:</a:t>
            </a:r>
            <a:endParaRPr lang="de-DE" sz="48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22879"/>
            <a:ext cx="12192000" cy="6361742"/>
          </a:xfrm>
          <a:prstGeom prst="rect">
            <a:avLst/>
          </a:prstGeom>
          <a:effectLst>
            <a:glow rad="228600">
              <a:schemeClr val="tx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de-DE" sz="4800" b="1" dirty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Oder: Worin „Erprobung“ besteht!</a:t>
            </a:r>
          </a:p>
          <a:p>
            <a:pPr lvl="0" algn="ctr">
              <a:lnSpc>
                <a:spcPct val="95000"/>
              </a:lnSpc>
            </a:pPr>
            <a:endParaRPr lang="de-DE" sz="4800" b="1" dirty="0" smtClean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Niemand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der in Versuchung gerät, sage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Von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Gott werde ich in Versuchung geführt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Denn Gott lässt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sich vom Bösen nicht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versuchen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 versucht selbst niemand.</a:t>
            </a:r>
          </a:p>
          <a:p>
            <a:pPr lvl="0" algn="ctr">
              <a:lnSpc>
                <a:spcPct val="95000"/>
              </a:lnSpc>
            </a:pPr>
            <a:endParaRPr lang="de-DE" sz="3600" b="1" dirty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eder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wird von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eigenen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Begierde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versucht, fortgelockt &amp; geködert.</a:t>
            </a:r>
          </a:p>
          <a:p>
            <a:pPr lvl="0" algn="ctr">
              <a:lnSpc>
                <a:spcPct val="125000"/>
              </a:lnSpc>
            </a:pPr>
            <a:r>
              <a:rPr lang="de-DE" sz="2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Jakobus 1,13+14</a:t>
            </a:r>
            <a:endParaRPr lang="de-DE" sz="24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48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43199"/>
            <a:ext cx="12192000" cy="5423023"/>
          </a:xfrm>
          <a:prstGeom prst="rect">
            <a:avLst/>
          </a:prstGeom>
          <a:effectLst>
            <a:glow rad="228600">
              <a:schemeClr val="tx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de-DE" sz="48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 Versuchung hinführen kann:</a:t>
            </a:r>
            <a:endParaRPr lang="de-DE" sz="48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endParaRPr lang="de-DE" sz="4800" b="1" dirty="0" smtClean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Jeder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wird von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eigenen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Begierde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versucht, fortgelockt &amp; geködert.</a:t>
            </a:r>
          </a:p>
          <a:p>
            <a:pPr lvl="0" algn="ctr">
              <a:lnSpc>
                <a:spcPct val="95000"/>
              </a:lnSpc>
            </a:pPr>
            <a:endParaRPr lang="de-DE" sz="3200" b="1" dirty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Wenn die Begierde dann schwanger geworden ist,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ringt sie Sünde zur Welt.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Wenn die Sünde </a:t>
            </a:r>
            <a:r>
              <a:rPr lang="de-DE" sz="3200" b="1" dirty="0" err="1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an‘s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Ziel gelangt (vollendet) ist,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ebiert sie Tod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Jakobus 1,14+15</a:t>
            </a:r>
            <a:endParaRPr lang="de-DE" sz="24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43199"/>
            <a:ext cx="12192000" cy="6201698"/>
          </a:xfrm>
          <a:prstGeom prst="rect">
            <a:avLst/>
          </a:prstGeom>
          <a:effectLst>
            <a:glow rad="228600">
              <a:schemeClr val="tx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de-DE" sz="48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 Erprobung hinführen soll:</a:t>
            </a:r>
            <a:endParaRPr lang="de-DE" sz="48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endParaRPr lang="de-DE" sz="3600" b="1" dirty="0" smtClean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de-DE" sz="1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wenn</a:t>
            </a:r>
            <a:r>
              <a:rPr lang="de-DE" sz="20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euer</a:t>
            </a:r>
            <a:r>
              <a:rPr lang="de-DE" sz="20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Glaube</a:t>
            </a:r>
            <a:r>
              <a:rPr lang="de-DE" sz="20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erprobt</a:t>
            </a:r>
            <a:r>
              <a:rPr lang="de-DE" sz="20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wird</a:t>
            </a:r>
            <a:r>
              <a:rPr lang="de-DE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de-DE" sz="20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sich</a:t>
            </a:r>
            <a:r>
              <a:rPr lang="de-DE" sz="20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bewährt,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bringt das Standhaftigkeit hervor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de-DE" sz="2800" b="1" dirty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durch die Standhaftigkeit soll das Gute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eurem Leben begonnen hat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zur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Vollendung kommen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ct val="95000"/>
              </a:lnSpc>
            </a:pPr>
            <a:endParaRPr lang="de-DE" sz="2800" b="1" dirty="0" smtClean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Dann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werdet ihr vollkommen und makellos sein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 wird euch an nichts mehr fehlen. </a:t>
            </a:r>
          </a:p>
          <a:p>
            <a:pPr lvl="0" algn="ctr">
              <a:lnSpc>
                <a:spcPct val="95000"/>
              </a:lnSpc>
            </a:pPr>
            <a:r>
              <a:rPr lang="de-DE" sz="2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Jakobus 1,14+15</a:t>
            </a:r>
            <a:endParaRPr lang="de-DE" sz="24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43199"/>
            <a:ext cx="12192000" cy="4796698"/>
          </a:xfrm>
          <a:prstGeom prst="rect">
            <a:avLst/>
          </a:prstGeom>
          <a:effectLst>
            <a:glow rad="228600">
              <a:schemeClr val="tx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de-DE" sz="48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 Erprobung hinführen soll:</a:t>
            </a:r>
            <a:endParaRPr lang="de-DE" sz="48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endParaRPr lang="de-DE" sz="3600" b="1" dirty="0" smtClean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Selig ein Mann, der in einer Erprobung standhält.</a:t>
            </a:r>
          </a:p>
          <a:p>
            <a:pPr lvl="0" algn="ctr"/>
            <a:endParaRPr lang="de-DE" sz="2800" b="1" dirty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Denn wenn er sich bewährt,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ird er den Kranz des Lebens empfangen,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 denen verheißen ist,</a:t>
            </a:r>
          </a:p>
          <a:p>
            <a:pPr lvl="0" algn="ctr">
              <a:lnSpc>
                <a:spcPct val="95000"/>
              </a:lnSpc>
            </a:pP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 Gott lieben.</a:t>
            </a:r>
          </a:p>
          <a:p>
            <a:pPr lvl="0" algn="ctr">
              <a:lnSpc>
                <a:spcPct val="95000"/>
              </a:lnSpc>
            </a:pPr>
            <a:endParaRPr lang="de-DE" sz="1000" b="1" dirty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2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Jakobus 1,12</a:t>
            </a:r>
            <a:endParaRPr lang="de-DE" sz="24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43199"/>
            <a:ext cx="12192000" cy="4772076"/>
          </a:xfrm>
          <a:prstGeom prst="rect">
            <a:avLst/>
          </a:prstGeom>
          <a:effectLst>
            <a:glow rad="228600">
              <a:schemeClr val="tx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de-DE" sz="48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Wie Erprobung gelingen kann:</a:t>
            </a:r>
            <a:endParaRPr lang="de-DE" sz="48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endParaRPr lang="de-DE" sz="3600" b="1" dirty="0" smtClean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de-DE" sz="4800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r>
              <a:rPr lang="de-DE" sz="20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Fehlt es aber einem von euch an Weisheit,</a:t>
            </a:r>
          </a:p>
          <a:p>
            <a:pPr lvl="0" algn="ctr">
              <a:lnSpc>
                <a:spcPct val="125000"/>
              </a:lnSpc>
            </a:pP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ann soll er sie von Gott erbitten,</a:t>
            </a:r>
          </a:p>
          <a:p>
            <a:pPr lvl="0" algn="ctr">
              <a:lnSpc>
                <a:spcPct val="125000"/>
              </a:lnSpc>
            </a:pP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enn er gibt allen gern</a:t>
            </a:r>
          </a:p>
          <a:p>
            <a:pPr lvl="0" algn="ctr">
              <a:lnSpc>
                <a:spcPct val="125000"/>
              </a:lnSpc>
            </a:pP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nd macht niemand einen Vorwurf.</a:t>
            </a:r>
          </a:p>
          <a:p>
            <a:pPr lvl="0" algn="ctr">
              <a:lnSpc>
                <a:spcPct val="95000"/>
              </a:lnSpc>
            </a:pPr>
            <a:endParaRPr lang="de-DE" sz="1000" b="1" dirty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2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Jakobus 1,5</a:t>
            </a:r>
            <a:endParaRPr lang="de-DE" sz="24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43199"/>
            <a:ext cx="12192000" cy="4772076"/>
          </a:xfrm>
          <a:prstGeom prst="rect">
            <a:avLst/>
          </a:prstGeom>
          <a:effectLst>
            <a:glow rad="228600">
              <a:schemeClr val="tx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de-DE" sz="48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Wie Erprobung gelingen kann:</a:t>
            </a:r>
            <a:endParaRPr lang="de-DE" sz="48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endParaRPr lang="de-DE" sz="3600" b="1" dirty="0" smtClean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de-DE" sz="4800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de-DE" sz="20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Ordnet euch also Gott unter.</a:t>
            </a:r>
          </a:p>
          <a:p>
            <a:pPr lvl="0" algn="ctr">
              <a:lnSpc>
                <a:spcPct val="12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Leistet dem Teufel Widerstand</a:t>
            </a:r>
          </a:p>
          <a:p>
            <a:pPr lvl="0" algn="ctr">
              <a:lnSpc>
                <a:spcPct val="125000"/>
              </a:lnSpc>
            </a:pPr>
            <a:r>
              <a:rPr lang="de-DE" sz="3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nd er wird vor euch fliehen.</a:t>
            </a:r>
          </a:p>
          <a:p>
            <a:pPr lvl="0" algn="ctr">
              <a:lnSpc>
                <a:spcPct val="12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Naht euch Gott, dann wird er sich euch nahen.</a:t>
            </a:r>
          </a:p>
          <a:p>
            <a:pPr lvl="0" algn="ctr">
              <a:lnSpc>
                <a:spcPct val="95000"/>
              </a:lnSpc>
            </a:pPr>
            <a:endParaRPr lang="de-DE" sz="1000" b="1" dirty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2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Jakobus 4,7</a:t>
            </a:r>
            <a:endParaRPr lang="de-DE" sz="24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722499" y="1602347"/>
            <a:ext cx="682430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7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sz="7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Brief</a:t>
            </a:r>
          </a:p>
          <a:p>
            <a:pPr algn="ctr">
              <a:spcAft>
                <a:spcPts val="0"/>
              </a:spcAft>
            </a:pPr>
            <a:r>
              <a:rPr lang="de-DE" sz="7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de-DE" sz="7200" b="1" dirty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Jakobus</a:t>
            </a:r>
            <a:endParaRPr lang="de-DE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43199"/>
            <a:ext cx="12192000" cy="4772076"/>
          </a:xfrm>
          <a:prstGeom prst="rect">
            <a:avLst/>
          </a:prstGeom>
          <a:effectLst>
            <a:glow rad="228600">
              <a:schemeClr val="tx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de-DE" sz="48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Wie Erprobung gelingen kann:</a:t>
            </a:r>
            <a:endParaRPr lang="de-DE" sz="48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endParaRPr lang="de-DE" sz="3600" b="1" dirty="0" smtClean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de-DE" sz="4800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</a:t>
            </a:r>
            <a:r>
              <a:rPr lang="de-DE" sz="10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de-DE" sz="10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reinigt die Hände, i</a:t>
            </a:r>
            <a:r>
              <a:rPr lang="de-DE" sz="8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3200" b="1" dirty="0" err="1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hr</a:t>
            </a: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Sünder.</a:t>
            </a:r>
          </a:p>
          <a:p>
            <a:pPr lvl="0" algn="ctr">
              <a:lnSpc>
                <a:spcPct val="12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Läutert eure Herzen, Ihr Menschen mit 2 Seelen.</a:t>
            </a:r>
          </a:p>
          <a:p>
            <a:pPr lvl="0" algn="ctr">
              <a:lnSpc>
                <a:spcPct val="12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Klagt, trauert und weint …</a:t>
            </a:r>
          </a:p>
          <a:p>
            <a:pPr lvl="0" algn="ctr">
              <a:lnSpc>
                <a:spcPct val="125000"/>
              </a:lnSpc>
            </a:pPr>
            <a:r>
              <a:rPr lang="de-DE" sz="32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Beugt euch vor Gott und er wird euch erhöhen.</a:t>
            </a:r>
          </a:p>
          <a:p>
            <a:pPr lvl="0" algn="ctr">
              <a:lnSpc>
                <a:spcPct val="95000"/>
              </a:lnSpc>
            </a:pPr>
            <a:endParaRPr lang="de-DE" sz="1000" b="1" dirty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5000"/>
              </a:lnSpc>
            </a:pPr>
            <a:r>
              <a:rPr lang="de-DE" sz="2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Jakobus 4,8-10</a:t>
            </a:r>
            <a:endParaRPr lang="de-DE" sz="24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8384" y="943585"/>
            <a:ext cx="11860939" cy="355481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Die Inflation der Worte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sz="5000" b="1" dirty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Die Kluft zwischen Wort &amp; Tat.</a:t>
            </a:r>
          </a:p>
        </p:txBody>
      </p:sp>
    </p:spTree>
    <p:extLst>
      <p:ext uri="{BB962C8B-B14F-4D97-AF65-F5344CB8AC3E}">
        <p14:creationId xmlns:p14="http://schemas.microsoft.com/office/powerpoint/2010/main" val="254466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304488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36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 ein Gottesglaube, der sich nicht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36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Taten ausdrückt, in sich selbst tot.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32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 2,17</a:t>
            </a:r>
            <a:endParaRPr lang="de-DE" sz="40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4000" b="1" dirty="0"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20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 algn="ctr">
              <a:lnSpc>
                <a:spcPct val="120000"/>
              </a:lnSpc>
              <a:spcAft>
                <a:spcPts val="0"/>
              </a:spcAft>
              <a:buFont typeface="Wingdings 3" panose="05040102010807070707" pitchFamily="18" charset="2"/>
              <a:buChar char="u"/>
            </a:pPr>
            <a:r>
              <a:rPr lang="de-DE" sz="34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Glauben heißt Gottes offensichtlichen Willen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34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Taten folgen zu lassen!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1000" b="1" dirty="0" smtClean="0">
              <a:effectLst>
                <a:glow rad="228600">
                  <a:schemeClr val="tx2">
                    <a:alpha val="40000"/>
                  </a:schemeClr>
                </a:glow>
              </a:effectLst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1000" b="1" dirty="0">
              <a:effectLst>
                <a:glow rad="228600">
                  <a:schemeClr val="tx2">
                    <a:alpha val="40000"/>
                  </a:schemeClr>
                </a:glow>
              </a:effectLst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1000" b="1" dirty="0" smtClean="0">
              <a:effectLst>
                <a:glow rad="228600">
                  <a:schemeClr val="tx2">
                    <a:alpha val="40000"/>
                  </a:schemeClr>
                </a:glow>
              </a:effectLst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ctr">
              <a:lnSpc>
                <a:spcPct val="120000"/>
              </a:lnSpc>
              <a:spcAft>
                <a:spcPts val="0"/>
              </a:spcAft>
              <a:buFont typeface="Wingdings 3" panose="05040102010807070707" pitchFamily="18" charset="2"/>
              <a:buChar char="u"/>
            </a:pPr>
            <a:r>
              <a:rPr lang="de-DE" sz="3400" b="1" dirty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Glauben heißt Schritte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3400" b="1" dirty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mit Gott im Vertrauen </a:t>
            </a:r>
            <a:r>
              <a:rPr lang="de-DE" sz="34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auf ihn zu </a:t>
            </a:r>
            <a:r>
              <a:rPr lang="de-DE" sz="3400" b="1" dirty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gehen</a:t>
            </a:r>
            <a:r>
              <a:rPr lang="de-DE" sz="34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de-DE" sz="3400" b="1" dirty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5723" y="933425"/>
            <a:ext cx="11884984" cy="478592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Die Inflation der Worte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4000" b="1" dirty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e-DE" sz="4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endParaRPr lang="de-DE" sz="48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4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leicht</a:t>
            </a:r>
            <a:r>
              <a:rPr lang="de-DE" sz="4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unsere</a:t>
            </a:r>
            <a:r>
              <a:rPr lang="de-DE" sz="4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Worte</a:t>
            </a:r>
            <a:r>
              <a:rPr lang="de-DE" sz="4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auf</a:t>
            </a:r>
            <a:r>
              <a:rPr lang="de-DE" sz="4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endParaRPr lang="de-DE" sz="40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schiefe Bahn kommen …</a:t>
            </a:r>
          </a:p>
        </p:txBody>
      </p:sp>
    </p:spTree>
    <p:extLst>
      <p:ext uri="{BB962C8B-B14F-4D97-AF65-F5344CB8AC3E}">
        <p14:creationId xmlns:p14="http://schemas.microsoft.com/office/powerpoint/2010/main" val="6224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rz 3"/>
          <p:cNvSpPr/>
          <p:nvPr/>
        </p:nvSpPr>
        <p:spPr>
          <a:xfrm>
            <a:off x="2296160" y="2447110"/>
            <a:ext cx="7599680" cy="5660569"/>
          </a:xfrm>
          <a:prstGeom prst="hear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01320" y="3779676"/>
            <a:ext cx="11165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        </a:t>
            </a:r>
            <a:r>
              <a:rPr lang="de-DE" sz="2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de-DE" sz="2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Trennt Euch von innerem Schmutz &amp; Bosheit</a:t>
            </a:r>
          </a:p>
          <a:p>
            <a:endParaRPr lang="de-DE" sz="1400" b="1" dirty="0" smtClean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cs typeface="Times New Roman" panose="02020603050405020304" pitchFamily="18" charset="0"/>
            </a:endParaRPr>
          </a:p>
          <a:p>
            <a:pPr algn="ctr"/>
            <a:r>
              <a:rPr lang="de-DE" sz="2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de-DE" sz="2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Nehmt lernbereit (sanftmütig) das</a:t>
            </a:r>
          </a:p>
          <a:p>
            <a:pPr algn="ctr"/>
            <a:r>
              <a:rPr lang="de-DE" sz="2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 in Euch gepflanzte </a:t>
            </a:r>
            <a:r>
              <a:rPr lang="de-DE" sz="2200" b="1" dirty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W</a:t>
            </a:r>
            <a:r>
              <a:rPr lang="de-DE" sz="2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ort auf</a:t>
            </a:r>
          </a:p>
          <a:p>
            <a:pPr algn="ctr"/>
            <a:endParaRPr lang="de-DE" sz="14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cs typeface="Times New Roman" panose="02020603050405020304" pitchFamily="18" charset="0"/>
            </a:endParaRPr>
          </a:p>
          <a:p>
            <a:pPr algn="ctr"/>
            <a:r>
              <a:rPr lang="de-DE" sz="2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de-DE" sz="2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Werdet Leute, die das Gotteswort</a:t>
            </a:r>
          </a:p>
          <a:p>
            <a:pPr algn="ctr"/>
            <a:r>
              <a:rPr lang="de-DE" sz="2200" b="1" dirty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i</a:t>
            </a:r>
            <a:r>
              <a:rPr lang="de-DE" sz="2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n die Tat (Dank, Lob, Ermutigung)</a:t>
            </a:r>
          </a:p>
          <a:p>
            <a:pPr algn="ctr"/>
            <a:r>
              <a:rPr lang="de-DE" sz="2200" b="1" dirty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u</a:t>
            </a:r>
            <a:r>
              <a:rPr lang="de-DE" sz="22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cs typeface="Times New Roman" panose="02020603050405020304" pitchFamily="18" charset="0"/>
              </a:rPr>
              <a:t>msetzen - Jakobus 1,21.22</a:t>
            </a:r>
          </a:p>
          <a:p>
            <a:endParaRPr lang="de-DE" sz="3200" b="1" dirty="0">
              <a:solidFill>
                <a:prstClr val="white"/>
              </a:solidFill>
              <a:effectLst>
                <a:glow rad="228600">
                  <a:srgbClr val="82FFFF">
                    <a:lumMod val="75000"/>
                    <a:alpha val="30000"/>
                  </a:srgbClr>
                </a:glow>
              </a:effectLst>
              <a:latin typeface="Architects Daughter" pitchFamily="2" charset="0"/>
              <a:cs typeface="Times New Roman" panose="02020603050405020304" pitchFamily="18" charset="0"/>
            </a:endParaRPr>
          </a:p>
          <a:p>
            <a:endParaRPr lang="de-DE" sz="3200" dirty="0"/>
          </a:p>
        </p:txBody>
      </p:sp>
      <p:sp>
        <p:nvSpPr>
          <p:cNvPr id="2" name="Rechteck 1"/>
          <p:cNvSpPr/>
          <p:nvPr/>
        </p:nvSpPr>
        <p:spPr>
          <a:xfrm>
            <a:off x="0" y="195189"/>
            <a:ext cx="121920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de-DE" sz="3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3400" b="1" dirty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 im Überfluss in deinem Herzen ist,</a:t>
            </a:r>
          </a:p>
          <a:p>
            <a:pPr lvl="0" algn="ctr"/>
            <a:r>
              <a:rPr lang="de-DE" sz="3400" b="1" dirty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das bestimmt auch dein Reden &amp; Schweigen.</a:t>
            </a:r>
          </a:p>
          <a:p>
            <a:pPr lvl="0" algn="ctr">
              <a:lnSpc>
                <a:spcPct val="120000"/>
              </a:lnSpc>
            </a:pPr>
            <a:r>
              <a:rPr lang="de-DE" sz="2400" b="1" dirty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Lukas </a:t>
            </a:r>
            <a:r>
              <a:rPr lang="de-DE" sz="24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6,45, vgl. Jakobus 3,1-12</a:t>
            </a:r>
            <a:endParaRPr lang="de-DE" sz="2400" b="1" dirty="0">
              <a:solidFill>
                <a:prstClr val="white"/>
              </a:solidFill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81680" y="2236867"/>
            <a:ext cx="5882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</a:t>
            </a:r>
            <a:r>
              <a:rPr lang="de-DE" sz="3400" b="1" dirty="0" smtClean="0">
                <a:solidFill>
                  <a:prstClr val="white"/>
                </a:solidFill>
                <a:effectLst>
                  <a:glow rad="228600">
                    <a:srgbClr val="82FFFF">
                      <a:lumMod val="75000"/>
                      <a:alpha val="30000"/>
                    </a:srgb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Was füllt Dein Herz?</a:t>
            </a:r>
            <a:endParaRPr lang="de-DE" sz="3400" dirty="0"/>
          </a:p>
        </p:txBody>
      </p:sp>
      <p:sp>
        <p:nvSpPr>
          <p:cNvPr id="8" name="Pfeil nach links und rechts 7"/>
          <p:cNvSpPr/>
          <p:nvPr/>
        </p:nvSpPr>
        <p:spPr>
          <a:xfrm flipV="1">
            <a:off x="3934460" y="2932312"/>
            <a:ext cx="4323080" cy="222684"/>
          </a:xfrm>
          <a:prstGeom prst="leftRightArrow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3281680" y="2756062"/>
            <a:ext cx="457200" cy="575183"/>
          </a:xfrm>
          <a:prstGeom prst="mathMinus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lus 9"/>
          <p:cNvSpPr/>
          <p:nvPr/>
        </p:nvSpPr>
        <p:spPr>
          <a:xfrm>
            <a:off x="8453120" y="2764932"/>
            <a:ext cx="582930" cy="579169"/>
          </a:xfrm>
          <a:prstGeom prst="mathPlus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7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33225" y="760705"/>
            <a:ext cx="10709983" cy="536300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Die Inflation </a:t>
            </a:r>
            <a:r>
              <a:rPr lang="de-DE" sz="50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unserer Gelüste</a:t>
            </a:r>
            <a:endParaRPr lang="de-DE" sz="50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4000" b="1" dirty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e-DE" sz="4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endParaRPr lang="de-DE" sz="48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4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0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Versuchung entsteht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de-DE" sz="44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de-DE" sz="44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nd trotzdem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zum</a:t>
            </a:r>
            <a:r>
              <a:rPr lang="de-DE" sz="44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Guten</a:t>
            </a:r>
            <a:r>
              <a:rPr lang="de-DE" sz="44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führen kann</a:t>
            </a:r>
            <a:r>
              <a:rPr lang="de-DE" sz="2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50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de-DE" sz="50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228493"/>
            <a:ext cx="12192000" cy="6444841"/>
          </a:xfrm>
          <a:prstGeom prst="rect">
            <a:avLst/>
          </a:prstGeom>
          <a:effectLst>
            <a:glow rad="228600">
              <a:schemeClr val="tx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de-DE" sz="36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Nehmt es voll Freude auf, meine Brüder und Schwestern, wenn ihr in mancherlei Versuchungen geratet</a:t>
            </a:r>
            <a:r>
              <a:rPr lang="de-DE" sz="36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e-DE" sz="2800" b="1" dirty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24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36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Selig der Mann,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3600" b="1" dirty="0" smtClean="0"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der in der Versuchung standhält</a:t>
            </a:r>
            <a:r>
              <a:rPr lang="de-DE" sz="3600" b="1" dirty="0" smtClean="0">
                <a:effectLst/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2800" b="1" dirty="0" smtClean="0">
                <a:solidFill>
                  <a:prstClr val="white"/>
                </a:solidFill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Jakobus 1,2+12</a:t>
            </a:r>
            <a:endParaRPr lang="de-DE" sz="36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de-DE" sz="3200" b="1" dirty="0" smtClean="0">
              <a:effectLst/>
              <a:latin typeface="Architects Daught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sz="7200" b="1" dirty="0">
                <a:effectLst>
                  <a:glow rad="228600">
                    <a:schemeClr val="tx2">
                      <a:lumMod val="75000"/>
                      <a:alpha val="30000"/>
                    </a:scheme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de-DE" sz="7200" b="1" dirty="0" smtClean="0">
                <a:effectLst>
                  <a:glow rad="228600">
                    <a:schemeClr val="tx2">
                      <a:lumMod val="75000"/>
                      <a:alpha val="30000"/>
                    </a:schemeClr>
                  </a:glow>
                </a:effectLst>
                <a:latin typeface="Architects Daught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ersuchung?</a:t>
            </a:r>
          </a:p>
        </p:txBody>
      </p:sp>
    </p:spTree>
    <p:extLst>
      <p:ext uri="{BB962C8B-B14F-4D97-AF65-F5344CB8AC3E}">
        <p14:creationId xmlns:p14="http://schemas.microsoft.com/office/powerpoint/2010/main" val="34059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65" y="731520"/>
            <a:ext cx="8067415" cy="5665843"/>
          </a:xfrm>
          <a:prstGeom prst="rect">
            <a:avLst/>
          </a:prstGeom>
          <a:effectLst>
            <a:glow rad="1358900">
              <a:schemeClr val="tx2">
                <a:lumMod val="50000"/>
                <a:alpha val="22000"/>
              </a:schemeClr>
            </a:glow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804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TM04033919[[fn=Schaltkreis]]</Template>
  <TotalTime>0</TotalTime>
  <Words>619</Words>
  <Application>Microsoft Office PowerPoint</Application>
  <PresentationFormat>Breitbild</PresentationFormat>
  <Paragraphs>135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Architects Daughter</vt:lpstr>
      <vt:lpstr>Arial</vt:lpstr>
      <vt:lpstr>Calibri</vt:lpstr>
      <vt:lpstr>Times New Roman</vt:lpstr>
      <vt:lpstr>Trebuchet MS</vt:lpstr>
      <vt:lpstr>Tw Cen MT</vt:lpstr>
      <vt:lpstr>Wingdings</vt:lpstr>
      <vt:lpstr>Wingdings 2</vt:lpstr>
      <vt:lpstr>Wingdings 3</vt:lpstr>
      <vt:lpstr>Schaltkreis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Unsinn</dc:creator>
  <cp:lastModifiedBy>Peter Unsinn</cp:lastModifiedBy>
  <cp:revision>92</cp:revision>
  <cp:lastPrinted>2019-07-21T06:01:28Z</cp:lastPrinted>
  <dcterms:created xsi:type="dcterms:W3CDTF">2019-07-07T04:01:29Z</dcterms:created>
  <dcterms:modified xsi:type="dcterms:W3CDTF">2019-07-21T06:10:25Z</dcterms:modified>
</cp:coreProperties>
</file>