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75" r:id="rId4"/>
    <p:sldId id="260" r:id="rId5"/>
    <p:sldId id="282" r:id="rId6"/>
    <p:sldId id="266" r:id="rId7"/>
    <p:sldId id="267" r:id="rId8"/>
    <p:sldId id="284" r:id="rId9"/>
    <p:sldId id="268" r:id="rId10"/>
    <p:sldId id="285" r:id="rId11"/>
    <p:sldId id="274" r:id="rId12"/>
    <p:sldId id="278" r:id="rId13"/>
    <p:sldId id="279" r:id="rId14"/>
    <p:sldId id="280" r:id="rId15"/>
    <p:sldId id="277" r:id="rId16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s-P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s-P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1C58-8041-45BE-9432-9B17243C3F2A}" type="datetimeFigureOut">
              <a:rPr lang="es-PE" smtClean="0"/>
              <a:t>22/09/2019</a:t>
            </a:fld>
            <a:endParaRPr lang="es-P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10BE-1E94-4858-B92D-3ED9CD40463B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5911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P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P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1C58-8041-45BE-9432-9B17243C3F2A}" type="datetimeFigureOut">
              <a:rPr lang="es-PE" smtClean="0"/>
              <a:t>22/09/2019</a:t>
            </a:fld>
            <a:endParaRPr lang="es-P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10BE-1E94-4858-B92D-3ED9CD40463B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413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s-P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P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1C58-8041-45BE-9432-9B17243C3F2A}" type="datetimeFigureOut">
              <a:rPr lang="es-PE" smtClean="0"/>
              <a:t>22/09/2019</a:t>
            </a:fld>
            <a:endParaRPr lang="es-P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10BE-1E94-4858-B92D-3ED9CD40463B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5262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P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P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1C58-8041-45BE-9432-9B17243C3F2A}" type="datetimeFigureOut">
              <a:rPr lang="es-PE" smtClean="0"/>
              <a:t>22/09/2019</a:t>
            </a:fld>
            <a:endParaRPr lang="es-P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10BE-1E94-4858-B92D-3ED9CD40463B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203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s-P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1C58-8041-45BE-9432-9B17243C3F2A}" type="datetimeFigureOut">
              <a:rPr lang="es-PE" smtClean="0"/>
              <a:t>22/09/2019</a:t>
            </a:fld>
            <a:endParaRPr lang="es-P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10BE-1E94-4858-B92D-3ED9CD40463B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99256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P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P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P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1C58-8041-45BE-9432-9B17243C3F2A}" type="datetimeFigureOut">
              <a:rPr lang="es-PE" smtClean="0"/>
              <a:t>22/09/2019</a:t>
            </a:fld>
            <a:endParaRPr lang="es-P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10BE-1E94-4858-B92D-3ED9CD40463B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710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s-P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P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P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1C58-8041-45BE-9432-9B17243C3F2A}" type="datetimeFigureOut">
              <a:rPr lang="es-PE" smtClean="0"/>
              <a:t>22/09/2019</a:t>
            </a:fld>
            <a:endParaRPr lang="es-P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10BE-1E94-4858-B92D-3ED9CD40463B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87279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P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1C58-8041-45BE-9432-9B17243C3F2A}" type="datetimeFigureOut">
              <a:rPr lang="es-PE" smtClean="0"/>
              <a:t>22/09/2019</a:t>
            </a:fld>
            <a:endParaRPr lang="es-P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10BE-1E94-4858-B92D-3ED9CD40463B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1367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1C58-8041-45BE-9432-9B17243C3F2A}" type="datetimeFigureOut">
              <a:rPr lang="es-PE" smtClean="0"/>
              <a:t>22/09/2019</a:t>
            </a:fld>
            <a:endParaRPr lang="es-P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10BE-1E94-4858-B92D-3ED9CD40463B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4388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s-P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P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1C58-8041-45BE-9432-9B17243C3F2A}" type="datetimeFigureOut">
              <a:rPr lang="es-PE" smtClean="0"/>
              <a:t>22/09/2019</a:t>
            </a:fld>
            <a:endParaRPr lang="es-P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10BE-1E94-4858-B92D-3ED9CD40463B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6741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s-P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1C58-8041-45BE-9432-9B17243C3F2A}" type="datetimeFigureOut">
              <a:rPr lang="es-PE" smtClean="0"/>
              <a:t>22/09/2019</a:t>
            </a:fld>
            <a:endParaRPr lang="es-P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10BE-1E94-4858-B92D-3ED9CD40463B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1558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s-P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P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11C58-8041-45BE-9432-9B17243C3F2A}" type="datetimeFigureOut">
              <a:rPr lang="es-PE" smtClean="0"/>
              <a:t>22/09/2019</a:t>
            </a:fld>
            <a:endParaRPr lang="es-P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310BE-1E94-4858-B92D-3ED9CD40463B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85944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 rot="20795073">
            <a:off x="1885072" y="2588456"/>
            <a:ext cx="9889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>
                <a:solidFill>
                  <a:schemeClr val="bg1"/>
                </a:solidFill>
                <a:latin typeface="Segoe Script" panose="030B0504020000000003" pitchFamily="66" charset="0"/>
              </a:rPr>
              <a:t>EXPERIMENT…</a:t>
            </a:r>
            <a:endParaRPr lang="es-PE" sz="8000" b="1" dirty="0">
              <a:solidFill>
                <a:schemeClr val="bg1"/>
              </a:solidFill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0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59" b="-1"/>
          <a:stretch/>
        </p:blipFill>
        <p:spPr>
          <a:xfrm>
            <a:off x="337625" y="3482121"/>
            <a:ext cx="5862534" cy="288106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softEdge rad="127000"/>
          </a:effectLst>
        </p:spPr>
      </p:pic>
      <p:sp>
        <p:nvSpPr>
          <p:cNvPr id="5" name="Textfeld 4"/>
          <p:cNvSpPr txBox="1"/>
          <p:nvPr/>
        </p:nvSpPr>
        <p:spPr>
          <a:xfrm rot="915278">
            <a:off x="1140003" y="4561169"/>
            <a:ext cx="4032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Bewahrt und geehrt</a:t>
            </a:r>
            <a:endParaRPr lang="es-PE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69365" y="450824"/>
            <a:ext cx="98098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700" u="sng" dirty="0" smtClean="0">
                <a:solidFill>
                  <a:schemeClr val="bg1"/>
                </a:solidFill>
              </a:rPr>
              <a:t>KONSEQUENZEN VON DANIELS STANDHAFTIGKEIT:</a:t>
            </a:r>
          </a:p>
          <a:p>
            <a:endParaRPr lang="de-DE" sz="600" u="sng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700" b="1" dirty="0" smtClean="0">
                <a:solidFill>
                  <a:schemeClr val="bg1"/>
                </a:solidFill>
              </a:rPr>
              <a:t>23: </a:t>
            </a:r>
            <a:r>
              <a:rPr lang="de-DE" sz="2700" dirty="0" smtClean="0">
                <a:solidFill>
                  <a:schemeClr val="bg1"/>
                </a:solidFill>
              </a:rPr>
              <a:t>Zeugnis von Gottes Bewahrung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de-DE" sz="600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700" b="1" dirty="0" smtClean="0">
                <a:solidFill>
                  <a:schemeClr val="bg1"/>
                </a:solidFill>
              </a:rPr>
              <a:t>24: </a:t>
            </a:r>
            <a:r>
              <a:rPr lang="de-DE" sz="2700" dirty="0" smtClean="0">
                <a:solidFill>
                  <a:schemeClr val="bg1"/>
                </a:solidFill>
              </a:rPr>
              <a:t>unversehrte Rettung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de-DE" sz="600" b="1" dirty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700" b="1" dirty="0" smtClean="0">
                <a:solidFill>
                  <a:schemeClr val="bg1"/>
                </a:solidFill>
              </a:rPr>
              <a:t>25: </a:t>
            </a:r>
            <a:r>
              <a:rPr lang="de-DE" sz="2700" dirty="0" smtClean="0">
                <a:solidFill>
                  <a:schemeClr val="bg1"/>
                </a:solidFill>
              </a:rPr>
              <a:t>gerechte Strafe für die Übeltäter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de-DE" sz="600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700" b="1" dirty="0" smtClean="0">
                <a:solidFill>
                  <a:schemeClr val="bg1"/>
                </a:solidFill>
              </a:rPr>
              <a:t>27-28:</a:t>
            </a:r>
            <a:r>
              <a:rPr lang="de-DE" sz="2700" dirty="0">
                <a:solidFill>
                  <a:schemeClr val="bg1"/>
                </a:solidFill>
              </a:rPr>
              <a:t> </a:t>
            </a:r>
            <a:r>
              <a:rPr lang="de-DE" sz="2700" dirty="0" smtClean="0">
                <a:solidFill>
                  <a:schemeClr val="bg1"/>
                </a:solidFill>
              </a:rPr>
              <a:t>landesweites Gebot, Gott anzubeten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de-DE" sz="600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700" b="1" dirty="0" smtClean="0">
                <a:solidFill>
                  <a:schemeClr val="bg1"/>
                </a:solidFill>
              </a:rPr>
              <a:t>29</a:t>
            </a:r>
            <a:r>
              <a:rPr lang="de-DE" sz="2700" dirty="0" smtClean="0">
                <a:solidFill>
                  <a:schemeClr val="bg1"/>
                </a:solidFill>
              </a:rPr>
              <a:t>: Ehrung Daniels mit großer </a:t>
            </a:r>
            <a:r>
              <a:rPr lang="de-DE" sz="2700" dirty="0" smtClean="0">
                <a:solidFill>
                  <a:schemeClr val="bg1"/>
                </a:solidFill>
              </a:rPr>
              <a:t>Macht über lange Zeit hinweg</a:t>
            </a:r>
            <a:endParaRPr lang="de-DE" sz="2700" dirty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682154" y="3346720"/>
            <a:ext cx="43891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dirty="0">
              <a:solidFill>
                <a:schemeClr val="bg1"/>
              </a:solidFill>
            </a:endParaRPr>
          </a:p>
          <a:p>
            <a:endParaRPr lang="es-PE" sz="2800" dirty="0">
              <a:solidFill>
                <a:schemeClr val="bg1"/>
              </a:solidFill>
            </a:endParaRPr>
          </a:p>
          <a:p>
            <a:endParaRPr lang="es-PE" dirty="0"/>
          </a:p>
        </p:txBody>
      </p:sp>
      <p:sp>
        <p:nvSpPr>
          <p:cNvPr id="8" name="Textfeld 7"/>
          <p:cNvSpPr txBox="1"/>
          <p:nvPr/>
        </p:nvSpPr>
        <p:spPr>
          <a:xfrm>
            <a:off x="6450037" y="4268781"/>
            <a:ext cx="524724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de-DE" sz="2700" b="1" dirty="0"/>
              <a:t>Unser gerechter Gott bewahrt und ehrt seine Kinder.</a:t>
            </a:r>
            <a:endParaRPr lang="es-PE" sz="2700" b="1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88531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59" b="-1"/>
          <a:stretch/>
        </p:blipFill>
        <p:spPr>
          <a:xfrm>
            <a:off x="225083" y="458968"/>
            <a:ext cx="5862534" cy="288106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softEdge rad="127000"/>
          </a:effectLst>
        </p:spPr>
      </p:pic>
      <p:sp>
        <p:nvSpPr>
          <p:cNvPr id="7" name="Textfeld 6"/>
          <p:cNvSpPr txBox="1"/>
          <p:nvPr/>
        </p:nvSpPr>
        <p:spPr>
          <a:xfrm rot="20588406">
            <a:off x="663027" y="1576338"/>
            <a:ext cx="5219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Hervorragend und integer</a:t>
            </a:r>
            <a:endParaRPr lang="es-PE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736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59" b="-1"/>
          <a:stretch/>
        </p:blipFill>
        <p:spPr>
          <a:xfrm>
            <a:off x="225083" y="458968"/>
            <a:ext cx="5862534" cy="288106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softEdge rad="127000"/>
          </a:effectLst>
        </p:spPr>
      </p:pic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59" b="-1"/>
          <a:stretch/>
        </p:blipFill>
        <p:spPr>
          <a:xfrm>
            <a:off x="6087617" y="458970"/>
            <a:ext cx="5862534" cy="288106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softEdge rad="127000"/>
          </a:effectLst>
        </p:spPr>
      </p:pic>
      <p:sp>
        <p:nvSpPr>
          <p:cNvPr id="6" name="Textfeld 5"/>
          <p:cNvSpPr txBox="1"/>
          <p:nvPr/>
        </p:nvSpPr>
        <p:spPr>
          <a:xfrm rot="998943">
            <a:off x="6590428" y="1558413"/>
            <a:ext cx="5219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Angefeindet und bedroht</a:t>
            </a:r>
            <a:endParaRPr lang="es-PE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feld 6"/>
          <p:cNvSpPr txBox="1"/>
          <p:nvPr/>
        </p:nvSpPr>
        <p:spPr>
          <a:xfrm rot="20588406">
            <a:off x="663027" y="1576338"/>
            <a:ext cx="5219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Hervorragend und integer</a:t>
            </a:r>
            <a:endParaRPr lang="es-PE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543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59" b="-1"/>
          <a:stretch/>
        </p:blipFill>
        <p:spPr>
          <a:xfrm>
            <a:off x="225083" y="458968"/>
            <a:ext cx="5862534" cy="288106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softEdge rad="127000"/>
          </a:effectLst>
        </p:spPr>
      </p:pic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59" b="-1"/>
          <a:stretch/>
        </p:blipFill>
        <p:spPr>
          <a:xfrm>
            <a:off x="6087617" y="458970"/>
            <a:ext cx="5862534" cy="288106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softEdge rad="127000"/>
          </a:effectLst>
        </p:spPr>
      </p:pic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59" b="-1"/>
          <a:stretch/>
        </p:blipFill>
        <p:spPr>
          <a:xfrm>
            <a:off x="6087617" y="3552460"/>
            <a:ext cx="5862534" cy="288106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softEdge rad="127000"/>
          </a:effectLst>
        </p:spPr>
      </p:pic>
      <p:sp>
        <p:nvSpPr>
          <p:cNvPr id="6" name="Textfeld 5"/>
          <p:cNvSpPr txBox="1"/>
          <p:nvPr/>
        </p:nvSpPr>
        <p:spPr>
          <a:xfrm rot="998943">
            <a:off x="6590428" y="1558413"/>
            <a:ext cx="5219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Angefeindet und bedroht</a:t>
            </a:r>
            <a:endParaRPr lang="es-PE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feld 6"/>
          <p:cNvSpPr txBox="1"/>
          <p:nvPr/>
        </p:nvSpPr>
        <p:spPr>
          <a:xfrm rot="20588406">
            <a:off x="663027" y="1576338"/>
            <a:ext cx="5219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Hervorragend und integer</a:t>
            </a:r>
            <a:endParaRPr lang="es-PE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feld 7"/>
          <p:cNvSpPr txBox="1"/>
          <p:nvPr/>
        </p:nvSpPr>
        <p:spPr>
          <a:xfrm rot="20588406">
            <a:off x="6669137" y="4502141"/>
            <a:ext cx="5219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Unbeirrt von äußeren Umständen</a:t>
            </a:r>
            <a:endParaRPr lang="es-PE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813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59" b="-1"/>
          <a:stretch/>
        </p:blipFill>
        <p:spPr>
          <a:xfrm>
            <a:off x="225083" y="458968"/>
            <a:ext cx="5862534" cy="288106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softEdge rad="127000"/>
          </a:effectLst>
        </p:spPr>
      </p:pic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59" b="-1"/>
          <a:stretch/>
        </p:blipFill>
        <p:spPr>
          <a:xfrm>
            <a:off x="6087617" y="458970"/>
            <a:ext cx="5862534" cy="288106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softEdge rad="127000"/>
          </a:effectLst>
        </p:spPr>
      </p:pic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59" b="-1"/>
          <a:stretch/>
        </p:blipFill>
        <p:spPr>
          <a:xfrm>
            <a:off x="225083" y="3552460"/>
            <a:ext cx="5862534" cy="288106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softEdge rad="127000"/>
          </a:effectLst>
        </p:spPr>
      </p:pic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59" b="-1"/>
          <a:stretch/>
        </p:blipFill>
        <p:spPr>
          <a:xfrm>
            <a:off x="6087617" y="3552460"/>
            <a:ext cx="5862534" cy="288106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softEdge rad="127000"/>
          </a:effectLst>
        </p:spPr>
      </p:pic>
      <p:sp>
        <p:nvSpPr>
          <p:cNvPr id="6" name="Textfeld 5"/>
          <p:cNvSpPr txBox="1"/>
          <p:nvPr/>
        </p:nvSpPr>
        <p:spPr>
          <a:xfrm rot="998943">
            <a:off x="6590428" y="1558413"/>
            <a:ext cx="5219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Angefeindet und bedroht</a:t>
            </a:r>
            <a:endParaRPr lang="es-PE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feld 6"/>
          <p:cNvSpPr txBox="1"/>
          <p:nvPr/>
        </p:nvSpPr>
        <p:spPr>
          <a:xfrm rot="20588406">
            <a:off x="663027" y="1576338"/>
            <a:ext cx="5219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Hervorragend und integer</a:t>
            </a:r>
            <a:endParaRPr lang="es-PE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feld 7"/>
          <p:cNvSpPr txBox="1"/>
          <p:nvPr/>
        </p:nvSpPr>
        <p:spPr>
          <a:xfrm rot="20588406">
            <a:off x="6669137" y="4502141"/>
            <a:ext cx="5219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Unbeirrt von äußeren Umständen</a:t>
            </a:r>
            <a:endParaRPr lang="es-PE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extfeld 8"/>
          <p:cNvSpPr txBox="1"/>
          <p:nvPr/>
        </p:nvSpPr>
        <p:spPr>
          <a:xfrm rot="742946">
            <a:off x="1256237" y="4669828"/>
            <a:ext cx="4032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Bewahrt und geehrt</a:t>
            </a:r>
            <a:endParaRPr lang="es-PE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510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59" b="-1"/>
          <a:stretch/>
        </p:blipFill>
        <p:spPr>
          <a:xfrm>
            <a:off x="225083" y="458970"/>
            <a:ext cx="5862534" cy="288106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softEdge rad="127000"/>
          </a:effectLst>
        </p:spPr>
      </p:pic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59" b="-1"/>
          <a:stretch/>
        </p:blipFill>
        <p:spPr>
          <a:xfrm>
            <a:off x="6087617" y="458970"/>
            <a:ext cx="5862534" cy="288106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prstDash val="solid"/>
          </a:ln>
          <a:effectLst>
            <a:softEdge rad="127000"/>
          </a:effectLst>
        </p:spPr>
      </p:pic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59" b="-1"/>
          <a:stretch/>
        </p:blipFill>
        <p:spPr>
          <a:xfrm>
            <a:off x="225083" y="3552460"/>
            <a:ext cx="5862534" cy="288106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softEdge rad="127000"/>
          </a:effectLst>
        </p:spPr>
      </p:pic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59" b="-1"/>
          <a:stretch/>
        </p:blipFill>
        <p:spPr>
          <a:xfrm>
            <a:off x="6087617" y="3552460"/>
            <a:ext cx="5862534" cy="288106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softEdge rad="127000"/>
          </a:effectLst>
        </p:spPr>
      </p:pic>
      <p:sp>
        <p:nvSpPr>
          <p:cNvPr id="6" name="Textfeld 5"/>
          <p:cNvSpPr txBox="1"/>
          <p:nvPr/>
        </p:nvSpPr>
        <p:spPr>
          <a:xfrm rot="998943">
            <a:off x="6590428" y="1558413"/>
            <a:ext cx="5219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Angefeindet und bedroht</a:t>
            </a:r>
            <a:endParaRPr lang="es-PE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feld 6"/>
          <p:cNvSpPr txBox="1"/>
          <p:nvPr/>
        </p:nvSpPr>
        <p:spPr>
          <a:xfrm rot="20588406">
            <a:off x="663027" y="1576338"/>
            <a:ext cx="5219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Hervorragend und integer</a:t>
            </a:r>
            <a:endParaRPr lang="es-PE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feld 7"/>
          <p:cNvSpPr txBox="1"/>
          <p:nvPr/>
        </p:nvSpPr>
        <p:spPr>
          <a:xfrm rot="20588406">
            <a:off x="6669137" y="4502141"/>
            <a:ext cx="5219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Unbeirrt von äußeren Umständen</a:t>
            </a:r>
            <a:endParaRPr lang="es-PE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extfeld 8"/>
          <p:cNvSpPr txBox="1"/>
          <p:nvPr/>
        </p:nvSpPr>
        <p:spPr>
          <a:xfrm rot="742946">
            <a:off x="1256237" y="4669828"/>
            <a:ext cx="4032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Bewahrt und geehrt</a:t>
            </a:r>
            <a:endParaRPr lang="es-PE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978766" y="2796355"/>
            <a:ext cx="4506073" cy="1015663"/>
          </a:xfrm>
          <a:prstGeom prst="rect">
            <a:avLst/>
          </a:prstGeom>
          <a:noFill/>
          <a:ln w="50800" cmpd="dbl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STANDHAFT</a:t>
            </a:r>
            <a:endParaRPr lang="es-PE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77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22221" y="775928"/>
            <a:ext cx="5386621" cy="2038977"/>
          </a:xfrm>
        </p:spPr>
        <p:txBody>
          <a:bodyPr>
            <a:noAutofit/>
          </a:bodyPr>
          <a:lstStyle/>
          <a:p>
            <a:pPr algn="l"/>
            <a:r>
              <a:rPr lang="de-DE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rPr>
              <a:t>„Standhaft </a:t>
            </a:r>
            <a:br>
              <a:rPr lang="de-DE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rPr>
            </a:br>
            <a:r>
              <a:rPr lang="de-DE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rPr>
              <a:t>        trotz</a:t>
            </a:r>
            <a:br>
              <a:rPr lang="de-DE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rPr>
            </a:br>
            <a:r>
              <a:rPr lang="de-DE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rPr>
              <a:t>     Anfeindungen“</a:t>
            </a:r>
            <a:endParaRPr lang="es-PE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014399" y="3050138"/>
            <a:ext cx="4721052" cy="722700"/>
          </a:xfrm>
        </p:spPr>
        <p:txBody>
          <a:bodyPr>
            <a:noAutofit/>
          </a:bodyPr>
          <a:lstStyle/>
          <a:p>
            <a:r>
              <a:rPr lang="de-DE" sz="2800" b="1" i="1" dirty="0" smtClean="0">
                <a:solidFill>
                  <a:schemeClr val="bg1"/>
                </a:solidFill>
                <a:latin typeface="+mj-lt"/>
              </a:rPr>
              <a:t>(Buch Daniel – Kapitel 6)</a:t>
            </a:r>
          </a:p>
          <a:p>
            <a:endParaRPr lang="de-DE" sz="40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227" y="361311"/>
            <a:ext cx="3158166" cy="6100354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softEdge rad="63500"/>
          </a:effectLst>
        </p:spPr>
      </p:pic>
      <p:sp>
        <p:nvSpPr>
          <p:cNvPr id="5" name="Textfeld 4"/>
          <p:cNvSpPr txBox="1"/>
          <p:nvPr/>
        </p:nvSpPr>
        <p:spPr>
          <a:xfrm>
            <a:off x="2475786" y="4178104"/>
            <a:ext cx="52331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>
                <a:solidFill>
                  <a:schemeClr val="bg1"/>
                </a:solidFill>
              </a:rPr>
              <a:t>5. Teil der Predigtreihe</a:t>
            </a:r>
          </a:p>
          <a:p>
            <a:pPr algn="ctr"/>
            <a:r>
              <a:rPr lang="de-DE" sz="3200" dirty="0">
                <a:solidFill>
                  <a:schemeClr val="bg1"/>
                </a:solidFill>
              </a:rPr>
              <a:t>„Glaube im Alltag“</a:t>
            </a:r>
            <a:endParaRPr lang="es-P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63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260123" y="311501"/>
            <a:ext cx="572555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700" b="1" dirty="0">
                <a:solidFill>
                  <a:schemeClr val="bg1"/>
                </a:solidFill>
                <a:cs typeface="Arial" panose="020B0604020202020204" pitchFamily="34" charset="0"/>
              </a:rPr>
              <a:t>3</a:t>
            </a:r>
            <a:r>
              <a:rPr lang="de-DE" sz="2700" dirty="0">
                <a:solidFill>
                  <a:schemeClr val="bg1"/>
                </a:solidFill>
                <a:cs typeface="Arial" panose="020B0604020202020204" pitchFamily="34" charset="0"/>
              </a:rPr>
              <a:t> Über </a:t>
            </a:r>
            <a:r>
              <a:rPr lang="de-DE" sz="2700" dirty="0" smtClean="0">
                <a:solidFill>
                  <a:schemeClr val="bg1"/>
                </a:solidFill>
                <a:cs typeface="Arial" panose="020B0604020202020204" pitchFamily="34" charset="0"/>
              </a:rPr>
              <a:t>die 120 Stadthalter setzte </a:t>
            </a:r>
            <a:r>
              <a:rPr lang="de-DE" sz="2700" dirty="0">
                <a:solidFill>
                  <a:schemeClr val="bg1"/>
                </a:solidFill>
                <a:cs typeface="Arial" panose="020B0604020202020204" pitchFamily="34" charset="0"/>
              </a:rPr>
              <a:t>er drei Fürsten, von denen einer Daniel </a:t>
            </a:r>
            <a:r>
              <a:rPr lang="de-DE" sz="2700" dirty="0" smtClean="0">
                <a:solidFill>
                  <a:schemeClr val="bg1"/>
                </a:solidFill>
                <a:cs typeface="Arial" panose="020B0604020202020204" pitchFamily="34" charset="0"/>
              </a:rPr>
              <a:t>war…</a:t>
            </a:r>
          </a:p>
          <a:p>
            <a:endParaRPr lang="de-DE" sz="60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de-DE" sz="2700" b="1" dirty="0" smtClean="0">
                <a:solidFill>
                  <a:schemeClr val="bg1"/>
                </a:solidFill>
              </a:rPr>
              <a:t>4</a:t>
            </a:r>
            <a:r>
              <a:rPr lang="de-DE" sz="2700" dirty="0">
                <a:solidFill>
                  <a:schemeClr val="bg1"/>
                </a:solidFill>
              </a:rPr>
              <a:t> Daniel aber </a:t>
            </a:r>
            <a:r>
              <a:rPr lang="de-DE" sz="2700" u="sng" dirty="0">
                <a:solidFill>
                  <a:schemeClr val="bg1"/>
                </a:solidFill>
              </a:rPr>
              <a:t>übertraf</a:t>
            </a:r>
            <a:r>
              <a:rPr lang="de-DE" sz="2700" dirty="0">
                <a:solidFill>
                  <a:schemeClr val="bg1"/>
                </a:solidFill>
              </a:rPr>
              <a:t> alle Fürsten und Statthalter, denn es war ein </a:t>
            </a:r>
            <a:r>
              <a:rPr lang="de-DE" sz="2700" u="sng" dirty="0">
                <a:solidFill>
                  <a:schemeClr val="bg1"/>
                </a:solidFill>
              </a:rPr>
              <a:t>überragender Geist </a:t>
            </a:r>
            <a:r>
              <a:rPr lang="de-DE" sz="2700" dirty="0">
                <a:solidFill>
                  <a:schemeClr val="bg1"/>
                </a:solidFill>
              </a:rPr>
              <a:t>in ihm. Darum dachte der König daran, ihn über </a:t>
            </a:r>
            <a:r>
              <a:rPr lang="de-DE" sz="2700" dirty="0" smtClean="0">
                <a:solidFill>
                  <a:schemeClr val="bg1"/>
                </a:solidFill>
              </a:rPr>
              <a:t>das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59" b="-1"/>
          <a:stretch/>
        </p:blipFill>
        <p:spPr>
          <a:xfrm>
            <a:off x="225083" y="458968"/>
            <a:ext cx="5862534" cy="288106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softEdge rad="127000"/>
          </a:effectLst>
        </p:spPr>
      </p:pic>
      <p:sp>
        <p:nvSpPr>
          <p:cNvPr id="4" name="Textfeld 3"/>
          <p:cNvSpPr txBox="1"/>
          <p:nvPr/>
        </p:nvSpPr>
        <p:spPr>
          <a:xfrm rot="20588406">
            <a:off x="775568" y="1420227"/>
            <a:ext cx="5219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Hervorragend und integer</a:t>
            </a:r>
            <a:endParaRPr lang="es-PE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74929" y="3340037"/>
            <a:ext cx="11197883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700" dirty="0">
                <a:solidFill>
                  <a:schemeClr val="bg1"/>
                </a:solidFill>
              </a:rPr>
              <a:t>ganze Königreich zu setzen. </a:t>
            </a:r>
            <a:endParaRPr lang="de-DE" sz="2700" dirty="0" smtClean="0">
              <a:solidFill>
                <a:schemeClr val="bg1"/>
              </a:solidFill>
            </a:endParaRPr>
          </a:p>
          <a:p>
            <a:endParaRPr lang="de-DE" sz="600" b="1" dirty="0" smtClean="0">
              <a:solidFill>
                <a:schemeClr val="bg1"/>
              </a:solidFill>
            </a:endParaRPr>
          </a:p>
          <a:p>
            <a:r>
              <a:rPr lang="de-DE" sz="2700" b="1" dirty="0" smtClean="0">
                <a:solidFill>
                  <a:schemeClr val="bg1"/>
                </a:solidFill>
              </a:rPr>
              <a:t>5</a:t>
            </a:r>
            <a:r>
              <a:rPr lang="de-DE" sz="2700" dirty="0">
                <a:solidFill>
                  <a:schemeClr val="bg1"/>
                </a:solidFill>
              </a:rPr>
              <a:t> Da trachteten die Fürsten und Statthalter danach, an Daniel etwas zu finden, das gegen das Königreich gerichtet wäre. Aber sie konnten </a:t>
            </a:r>
            <a:r>
              <a:rPr lang="de-DE" sz="2700" u="sng" dirty="0">
                <a:solidFill>
                  <a:schemeClr val="bg1"/>
                </a:solidFill>
              </a:rPr>
              <a:t>keinen Grund zur Anklage </a:t>
            </a:r>
            <a:r>
              <a:rPr lang="de-DE" sz="2700" dirty="0">
                <a:solidFill>
                  <a:schemeClr val="bg1"/>
                </a:solidFill>
              </a:rPr>
              <a:t>und </a:t>
            </a:r>
            <a:r>
              <a:rPr lang="de-DE" sz="2700" u="sng" dirty="0">
                <a:solidFill>
                  <a:schemeClr val="bg1"/>
                </a:solidFill>
              </a:rPr>
              <a:t>kein Vergehen</a:t>
            </a:r>
            <a:r>
              <a:rPr lang="de-DE" sz="2700" dirty="0">
                <a:solidFill>
                  <a:schemeClr val="bg1"/>
                </a:solidFill>
              </a:rPr>
              <a:t> finden; denn er war </a:t>
            </a:r>
            <a:r>
              <a:rPr lang="de-DE" sz="2700" u="sng" dirty="0">
                <a:solidFill>
                  <a:schemeClr val="bg1"/>
                </a:solidFill>
              </a:rPr>
              <a:t>treu</a:t>
            </a:r>
            <a:r>
              <a:rPr lang="de-DE" sz="2700" dirty="0">
                <a:solidFill>
                  <a:schemeClr val="bg1"/>
                </a:solidFill>
              </a:rPr>
              <a:t>, </a:t>
            </a:r>
            <a:r>
              <a:rPr lang="de-DE" sz="2700" dirty="0" smtClean="0">
                <a:solidFill>
                  <a:schemeClr val="bg1"/>
                </a:solidFill>
              </a:rPr>
              <a:t>so dass </a:t>
            </a:r>
            <a:r>
              <a:rPr lang="de-DE" sz="2700" dirty="0">
                <a:solidFill>
                  <a:schemeClr val="bg1"/>
                </a:solidFill>
              </a:rPr>
              <a:t>man </a:t>
            </a:r>
            <a:r>
              <a:rPr lang="de-DE" sz="2700" u="sng" dirty="0">
                <a:solidFill>
                  <a:schemeClr val="bg1"/>
                </a:solidFill>
              </a:rPr>
              <a:t>keine Schuld </a:t>
            </a:r>
            <a:r>
              <a:rPr lang="de-DE" sz="2700" dirty="0">
                <a:solidFill>
                  <a:schemeClr val="bg1"/>
                </a:solidFill>
              </a:rPr>
              <a:t>und kein Vergehen bei ihm finden konnte.</a:t>
            </a:r>
          </a:p>
          <a:p>
            <a:endParaRPr lang="de-DE" sz="600" dirty="0">
              <a:solidFill>
                <a:schemeClr val="bg1"/>
              </a:solidFill>
            </a:endParaRPr>
          </a:p>
          <a:p>
            <a:r>
              <a:rPr lang="de-DE" sz="2700" b="1" dirty="0">
                <a:solidFill>
                  <a:schemeClr val="bg1"/>
                </a:solidFill>
              </a:rPr>
              <a:t>6</a:t>
            </a:r>
            <a:r>
              <a:rPr lang="de-DE" sz="2700" dirty="0">
                <a:solidFill>
                  <a:schemeClr val="bg1"/>
                </a:solidFill>
              </a:rPr>
              <a:t> Da sprachen die Männer: Wir werden </a:t>
            </a:r>
            <a:r>
              <a:rPr lang="de-DE" sz="2700" u="sng" dirty="0">
                <a:solidFill>
                  <a:schemeClr val="bg1"/>
                </a:solidFill>
              </a:rPr>
              <a:t>keinen Grund zur Anklage</a:t>
            </a:r>
            <a:r>
              <a:rPr lang="de-DE" sz="2700" dirty="0">
                <a:solidFill>
                  <a:schemeClr val="bg1"/>
                </a:solidFill>
              </a:rPr>
              <a:t> gegen Daniel finden, es sei denn wegen seiner </a:t>
            </a:r>
            <a:r>
              <a:rPr lang="de-DE" sz="2700" u="sng" dirty="0">
                <a:solidFill>
                  <a:schemeClr val="bg1"/>
                </a:solidFill>
              </a:rPr>
              <a:t>Gottesverehrung</a:t>
            </a:r>
            <a:r>
              <a:rPr lang="de-DE" sz="2700" dirty="0">
                <a:solidFill>
                  <a:schemeClr val="bg1"/>
                </a:solidFill>
              </a:rPr>
              <a:t>.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32039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59" b="-1"/>
          <a:stretch/>
        </p:blipFill>
        <p:spPr>
          <a:xfrm>
            <a:off x="225083" y="458968"/>
            <a:ext cx="5862534" cy="288106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softEdge rad="127000"/>
          </a:effectLst>
        </p:spPr>
      </p:pic>
      <p:sp>
        <p:nvSpPr>
          <p:cNvPr id="7" name="Textfeld 6"/>
          <p:cNvSpPr txBox="1"/>
          <p:nvPr/>
        </p:nvSpPr>
        <p:spPr>
          <a:xfrm rot="20588406">
            <a:off x="663027" y="1576338"/>
            <a:ext cx="5219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Hervorragend und integer</a:t>
            </a:r>
            <a:endParaRPr lang="es-PE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986067" y="3489358"/>
            <a:ext cx="9254019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de-DE" sz="27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kein </a:t>
            </a:r>
            <a:r>
              <a:rPr lang="de-DE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Grund zur </a:t>
            </a:r>
            <a:r>
              <a:rPr lang="de-DE" sz="27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Anklage</a:t>
            </a:r>
            <a:endParaRPr lang="es-PE" sz="2700" i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de-DE" sz="27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treu</a:t>
            </a:r>
            <a:r>
              <a:rPr lang="de-DE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schuldlos, </a:t>
            </a:r>
            <a:r>
              <a:rPr lang="de-DE" sz="27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unangreifbar</a:t>
            </a:r>
            <a:endParaRPr lang="de-DE" sz="2700" i="1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"/>
            </a:pPr>
            <a:r>
              <a:rPr lang="de-DE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Gottesverehrung statt </a:t>
            </a:r>
            <a:r>
              <a:rPr lang="de-DE" sz="27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Götzendiener</a:t>
            </a:r>
            <a:endParaRPr lang="es-PE" sz="2700" i="1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de-DE" sz="27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</a:p>
          <a:p>
            <a:pPr lvl="0">
              <a:spcAft>
                <a:spcPts val="0"/>
              </a:spcAft>
            </a:pPr>
            <a:endParaRPr lang="de-DE" sz="1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de-DE" sz="27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Integrität </a:t>
            </a:r>
            <a:r>
              <a:rPr lang="de-DE" sz="27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ist ein starker Schutz </a:t>
            </a:r>
            <a:r>
              <a:rPr lang="de-DE" sz="27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 </a:t>
            </a:r>
            <a:r>
              <a:rPr lang="de-DE" sz="27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eine geistliche </a:t>
            </a:r>
            <a:r>
              <a:rPr lang="de-DE" sz="27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Waffe.</a:t>
            </a:r>
            <a:endParaRPr lang="es-PE" sz="27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494762" y="1955042"/>
            <a:ext cx="49940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de-DE" sz="27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hohe Position </a:t>
            </a:r>
            <a:endParaRPr lang="de-DE" sz="27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de-DE" sz="27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Exzellenz 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de-DE" sz="27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überragender Geist</a:t>
            </a:r>
            <a:endParaRPr lang="es-PE" sz="2700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850966" y="1112998"/>
            <a:ext cx="368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700" u="sng" dirty="0" smtClean="0">
                <a:solidFill>
                  <a:schemeClr val="bg1"/>
                </a:solidFill>
              </a:rPr>
              <a:t>DANIELS INTEGRITÄT:</a:t>
            </a:r>
            <a:endParaRPr lang="es-PE" sz="27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30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59" b="-1"/>
          <a:stretch/>
        </p:blipFill>
        <p:spPr>
          <a:xfrm>
            <a:off x="6087617" y="458970"/>
            <a:ext cx="5862534" cy="288106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softEdge rad="127000"/>
          </a:effectLst>
        </p:spPr>
      </p:pic>
      <p:sp>
        <p:nvSpPr>
          <p:cNvPr id="3" name="Textfeld 2"/>
          <p:cNvSpPr txBox="1"/>
          <p:nvPr/>
        </p:nvSpPr>
        <p:spPr>
          <a:xfrm rot="1011361">
            <a:off x="6581832" y="1576338"/>
            <a:ext cx="5219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Angefeindet und bedroht</a:t>
            </a:r>
            <a:endParaRPr lang="es-PE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844062" y="3072753"/>
            <a:ext cx="925654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700" u="sng" dirty="0" smtClean="0">
                <a:solidFill>
                  <a:schemeClr val="bg1"/>
                </a:solidFill>
              </a:rPr>
              <a:t>Motive für Anfeindungen </a:t>
            </a:r>
          </a:p>
          <a:p>
            <a:r>
              <a:rPr lang="de-DE" sz="2700" u="sng" dirty="0" smtClean="0">
                <a:solidFill>
                  <a:schemeClr val="bg1"/>
                </a:solidFill>
              </a:rPr>
              <a:t>durch die anderen Fürsten und Daniels Untergebene:</a:t>
            </a:r>
          </a:p>
          <a:p>
            <a:endParaRPr lang="de-DE" sz="2700" u="sng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844062" y="833535"/>
            <a:ext cx="4811150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700" u="sng" dirty="0" smtClean="0">
                <a:solidFill>
                  <a:schemeClr val="bg1"/>
                </a:solidFill>
              </a:rPr>
              <a:t>Japanisches Sprichwort:</a:t>
            </a:r>
          </a:p>
          <a:p>
            <a:endParaRPr lang="de-DE" sz="1000" u="sng" dirty="0">
              <a:solidFill>
                <a:schemeClr val="bg1"/>
              </a:solidFill>
            </a:endParaRPr>
          </a:p>
          <a:p>
            <a:r>
              <a:rPr lang="de-DE" sz="2700" i="1" dirty="0" smtClean="0">
                <a:solidFill>
                  <a:schemeClr val="bg1"/>
                </a:solidFill>
              </a:rPr>
              <a:t>„Der Nagel, der heraussteht, muss eingeschlagen werden.“</a:t>
            </a:r>
            <a:endParaRPr lang="es-PE" sz="2700" i="1" dirty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335237" y="4071154"/>
            <a:ext cx="375238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700" dirty="0">
                <a:solidFill>
                  <a:schemeClr val="bg1"/>
                </a:solidFill>
              </a:rPr>
              <a:t>Neid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700" dirty="0">
                <a:solidFill>
                  <a:schemeClr val="bg1"/>
                </a:solidFill>
              </a:rPr>
              <a:t>Missgunst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700" dirty="0">
                <a:solidFill>
                  <a:schemeClr val="bg1"/>
                </a:solidFill>
              </a:rPr>
              <a:t>Eifersucht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700" dirty="0">
                <a:solidFill>
                  <a:schemeClr val="bg1"/>
                </a:solidFill>
              </a:rPr>
              <a:t>Vergleichsdenken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700" dirty="0">
                <a:solidFill>
                  <a:schemeClr val="bg1"/>
                </a:solidFill>
              </a:rPr>
              <a:t>Unglaube</a:t>
            </a:r>
            <a:endParaRPr lang="es-PE" sz="2700" dirty="0">
              <a:solidFill>
                <a:schemeClr val="bg1"/>
              </a:solidFill>
            </a:endParaRP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05130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59" b="-1"/>
          <a:stretch/>
        </p:blipFill>
        <p:spPr>
          <a:xfrm>
            <a:off x="6087617" y="458970"/>
            <a:ext cx="5862534" cy="288106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softEdge rad="127000"/>
          </a:effectLst>
        </p:spPr>
      </p:pic>
      <p:sp>
        <p:nvSpPr>
          <p:cNvPr id="6" name="Textfeld 5"/>
          <p:cNvSpPr txBox="1"/>
          <p:nvPr/>
        </p:nvSpPr>
        <p:spPr>
          <a:xfrm rot="1011361">
            <a:off x="6581832" y="1576338"/>
            <a:ext cx="5219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Angefeindet und bedroht</a:t>
            </a:r>
            <a:endParaRPr lang="es-PE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82530" y="458970"/>
            <a:ext cx="514877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700" b="1" dirty="0">
                <a:solidFill>
                  <a:schemeClr val="bg1"/>
                </a:solidFill>
              </a:rPr>
              <a:t>5</a:t>
            </a:r>
            <a:r>
              <a:rPr lang="de-DE" sz="2700" dirty="0">
                <a:solidFill>
                  <a:schemeClr val="bg1"/>
                </a:solidFill>
              </a:rPr>
              <a:t> Da </a:t>
            </a:r>
            <a:r>
              <a:rPr lang="de-DE" sz="2700" u="sng" dirty="0">
                <a:solidFill>
                  <a:schemeClr val="bg1"/>
                </a:solidFill>
              </a:rPr>
              <a:t>trachteten</a:t>
            </a:r>
            <a:r>
              <a:rPr lang="de-DE" sz="2700" dirty="0">
                <a:solidFill>
                  <a:schemeClr val="bg1"/>
                </a:solidFill>
              </a:rPr>
              <a:t> die Fürsten und Statthalter </a:t>
            </a:r>
            <a:r>
              <a:rPr lang="de-DE" sz="2700" u="sng" dirty="0">
                <a:solidFill>
                  <a:schemeClr val="bg1"/>
                </a:solidFill>
              </a:rPr>
              <a:t>danach</a:t>
            </a:r>
            <a:r>
              <a:rPr lang="de-DE" sz="2700" dirty="0">
                <a:solidFill>
                  <a:schemeClr val="bg1"/>
                </a:solidFill>
              </a:rPr>
              <a:t>, </a:t>
            </a:r>
            <a:r>
              <a:rPr lang="de-DE" sz="2700" u="sng" dirty="0">
                <a:solidFill>
                  <a:schemeClr val="bg1"/>
                </a:solidFill>
              </a:rPr>
              <a:t>an Daniel etwas zu finden, das gegen das Königreich gerichtet </a:t>
            </a:r>
            <a:r>
              <a:rPr lang="de-DE" sz="2700" u="sng" dirty="0" smtClean="0">
                <a:solidFill>
                  <a:schemeClr val="bg1"/>
                </a:solidFill>
              </a:rPr>
              <a:t>wäre</a:t>
            </a:r>
            <a:r>
              <a:rPr lang="de-DE" sz="2700" dirty="0" smtClean="0">
                <a:solidFill>
                  <a:schemeClr val="bg1"/>
                </a:solidFill>
              </a:rPr>
              <a:t>….</a:t>
            </a:r>
          </a:p>
          <a:p>
            <a:endParaRPr lang="de-DE" sz="1000" dirty="0" smtClean="0">
              <a:solidFill>
                <a:schemeClr val="bg1"/>
              </a:solidFill>
            </a:endParaRPr>
          </a:p>
          <a:p>
            <a:r>
              <a:rPr lang="de-DE" sz="2700" b="1" dirty="0">
                <a:solidFill>
                  <a:schemeClr val="bg1"/>
                </a:solidFill>
              </a:rPr>
              <a:t>6</a:t>
            </a:r>
            <a:r>
              <a:rPr lang="de-DE" sz="2700" dirty="0">
                <a:solidFill>
                  <a:schemeClr val="bg1"/>
                </a:solidFill>
              </a:rPr>
              <a:t> Da sprachen die Männer: Wir werden keinen Grund zur </a:t>
            </a:r>
            <a:r>
              <a:rPr lang="de-DE" sz="2700" dirty="0" smtClean="0">
                <a:solidFill>
                  <a:schemeClr val="bg1"/>
                </a:solidFill>
              </a:rPr>
              <a:t>Anklage</a:t>
            </a:r>
          </a:p>
          <a:p>
            <a:r>
              <a:rPr lang="de-DE" sz="2700" dirty="0">
                <a:solidFill>
                  <a:schemeClr val="bg1"/>
                </a:solidFill>
              </a:rPr>
              <a:t>gegen Daniel finden, es sei denn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82530" y="3340037"/>
            <a:ext cx="1086025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000" dirty="0">
              <a:solidFill>
                <a:schemeClr val="bg1"/>
              </a:solidFill>
            </a:endParaRPr>
          </a:p>
          <a:p>
            <a:r>
              <a:rPr lang="de-DE" sz="2700" dirty="0" smtClean="0">
                <a:solidFill>
                  <a:schemeClr val="bg1"/>
                </a:solidFill>
              </a:rPr>
              <a:t>wegen </a:t>
            </a:r>
            <a:r>
              <a:rPr lang="de-DE" sz="2700" dirty="0">
                <a:solidFill>
                  <a:schemeClr val="bg1"/>
                </a:solidFill>
              </a:rPr>
              <a:t>seiner Gottesverehrung</a:t>
            </a:r>
            <a:r>
              <a:rPr lang="de-DE" sz="2700" dirty="0" smtClean="0">
                <a:solidFill>
                  <a:schemeClr val="bg1"/>
                </a:solidFill>
              </a:rPr>
              <a:t>. Da </a:t>
            </a:r>
            <a:r>
              <a:rPr lang="de-DE" sz="2700" u="sng" dirty="0" smtClean="0">
                <a:solidFill>
                  <a:schemeClr val="bg1"/>
                </a:solidFill>
              </a:rPr>
              <a:t>kamen</a:t>
            </a:r>
            <a:r>
              <a:rPr lang="de-DE" sz="2700" dirty="0" smtClean="0">
                <a:solidFill>
                  <a:schemeClr val="bg1"/>
                </a:solidFill>
              </a:rPr>
              <a:t> die Fürsten und Statthalter </a:t>
            </a:r>
            <a:r>
              <a:rPr lang="de-DE" sz="2700" u="sng" dirty="0" smtClean="0">
                <a:solidFill>
                  <a:schemeClr val="bg1"/>
                </a:solidFill>
              </a:rPr>
              <a:t>eilends vor den König gelaufen</a:t>
            </a:r>
            <a:r>
              <a:rPr lang="de-DE" sz="2700" dirty="0" smtClean="0">
                <a:solidFill>
                  <a:schemeClr val="bg1"/>
                </a:solidFill>
              </a:rPr>
              <a:t>…</a:t>
            </a:r>
          </a:p>
          <a:p>
            <a:endParaRPr lang="de-DE" sz="1000" dirty="0">
              <a:solidFill>
                <a:schemeClr val="bg1"/>
              </a:solidFill>
            </a:endParaRPr>
          </a:p>
          <a:p>
            <a:r>
              <a:rPr lang="de-DE" sz="2700" b="1" dirty="0" smtClean="0">
                <a:solidFill>
                  <a:schemeClr val="bg1"/>
                </a:solidFill>
              </a:rPr>
              <a:t>8</a:t>
            </a:r>
            <a:r>
              <a:rPr lang="de-DE" sz="2700" dirty="0" smtClean="0">
                <a:solidFill>
                  <a:schemeClr val="bg1"/>
                </a:solidFill>
              </a:rPr>
              <a:t> Forderung der Todesstrafe, nicht Amtsenthebung, Bußgeld o.ä.</a:t>
            </a:r>
          </a:p>
          <a:p>
            <a:endParaRPr lang="de-DE" sz="1000" dirty="0">
              <a:solidFill>
                <a:schemeClr val="bg1"/>
              </a:solidFill>
            </a:endParaRPr>
          </a:p>
          <a:p>
            <a:r>
              <a:rPr lang="de-DE" sz="2700" b="1" dirty="0" smtClean="0">
                <a:solidFill>
                  <a:schemeClr val="bg1"/>
                </a:solidFill>
              </a:rPr>
              <a:t>16</a:t>
            </a:r>
            <a:r>
              <a:rPr lang="de-DE" sz="2700" dirty="0" smtClean="0">
                <a:solidFill>
                  <a:schemeClr val="bg1"/>
                </a:solidFill>
              </a:rPr>
              <a:t> Hartnäckigkeit und Hartherzigkeit der Feinde</a:t>
            </a:r>
          </a:p>
          <a:p>
            <a:endParaRPr lang="de-DE" sz="2700" dirty="0">
              <a:solidFill>
                <a:schemeClr val="bg1"/>
              </a:solidFill>
            </a:endParaRPr>
          </a:p>
          <a:p>
            <a:pPr marL="457200" lvl="5" indent="-457200">
              <a:buFont typeface="Wingdings" panose="05000000000000000000" pitchFamily="2" charset="2"/>
              <a:buChar char="v"/>
            </a:pPr>
            <a:r>
              <a:rPr lang="de-DE" sz="2700" b="1" dirty="0"/>
              <a:t>Die Bedrohung durch die Feinde ist real und massiv.</a:t>
            </a:r>
            <a:endParaRPr lang="es-PE" sz="2700" b="1" dirty="0"/>
          </a:p>
          <a:p>
            <a:endParaRPr lang="de-DE" sz="2800" dirty="0">
              <a:solidFill>
                <a:schemeClr val="bg1"/>
              </a:solidFill>
            </a:endParaRP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907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59" b="-1"/>
          <a:stretch/>
        </p:blipFill>
        <p:spPr>
          <a:xfrm>
            <a:off x="6087617" y="3552460"/>
            <a:ext cx="5862534" cy="288106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softEdge rad="127000"/>
          </a:effectLst>
        </p:spPr>
      </p:pic>
      <p:sp>
        <p:nvSpPr>
          <p:cNvPr id="10" name="Textfeld 9"/>
          <p:cNvSpPr txBox="1"/>
          <p:nvPr/>
        </p:nvSpPr>
        <p:spPr>
          <a:xfrm rot="20588406">
            <a:off x="6669137" y="4502141"/>
            <a:ext cx="5219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Unbeirrt von äußeren Umständen</a:t>
            </a:r>
            <a:endParaRPr lang="es-PE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819267" y="1227563"/>
            <a:ext cx="10761784" cy="1870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7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de-DE" sz="27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Als nun Daniel erfuhr, dass ein solches Gebot ergangen war, ging er hinein in sein Haus. Er hatte aber an seinem Obergemach </a:t>
            </a:r>
            <a:r>
              <a:rPr lang="de-DE" sz="2700" u="sng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offene Fenster </a:t>
            </a:r>
            <a:r>
              <a:rPr lang="de-DE" sz="27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nach Jerusalem, und er fiel </a:t>
            </a:r>
            <a:r>
              <a:rPr lang="de-DE" sz="2700" u="sng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dreimal am Tag</a:t>
            </a:r>
            <a:r>
              <a:rPr lang="de-DE" sz="27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auf seine Knie, betete, lobte und dankte seinem Gott, </a:t>
            </a:r>
            <a:r>
              <a:rPr lang="de-DE" sz="2700" u="sng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wie er es auch vorher zu tun pflegte</a:t>
            </a:r>
            <a:r>
              <a:rPr lang="de-DE" sz="27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s-PE" sz="27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819267" y="3205192"/>
            <a:ext cx="44279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700" b="1" dirty="0">
                <a:solidFill>
                  <a:schemeClr val="bg1"/>
                </a:solidFill>
              </a:rPr>
              <a:t>12</a:t>
            </a:r>
            <a:r>
              <a:rPr lang="de-DE" sz="2700" dirty="0">
                <a:solidFill>
                  <a:schemeClr val="bg1"/>
                </a:solidFill>
              </a:rPr>
              <a:t> </a:t>
            </a:r>
            <a:r>
              <a:rPr lang="de-DE" sz="2700" dirty="0" smtClean="0">
                <a:solidFill>
                  <a:schemeClr val="bg1"/>
                </a:solidFill>
              </a:rPr>
              <a:t>… und (sie) fanden </a:t>
            </a:r>
            <a:r>
              <a:rPr lang="de-DE" sz="2700" dirty="0">
                <a:solidFill>
                  <a:schemeClr val="bg1"/>
                </a:solidFill>
              </a:rPr>
              <a:t>Daniel, wie er </a:t>
            </a:r>
            <a:r>
              <a:rPr lang="de-DE" sz="2700" u="sng" dirty="0">
                <a:solidFill>
                  <a:schemeClr val="bg1"/>
                </a:solidFill>
              </a:rPr>
              <a:t>betete und flehte vor seinem Gott.</a:t>
            </a:r>
            <a:endParaRPr lang="es-PE" sz="27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66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59" b="-1"/>
          <a:stretch/>
        </p:blipFill>
        <p:spPr>
          <a:xfrm>
            <a:off x="6087617" y="3552460"/>
            <a:ext cx="5862534" cy="288106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softEdge rad="127000"/>
          </a:effectLst>
        </p:spPr>
      </p:pic>
      <p:sp>
        <p:nvSpPr>
          <p:cNvPr id="3" name="Textfeld 2"/>
          <p:cNvSpPr txBox="1"/>
          <p:nvPr/>
        </p:nvSpPr>
        <p:spPr>
          <a:xfrm rot="20588406">
            <a:off x="6669137" y="4502141"/>
            <a:ext cx="5219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Unbeirrt von äußeren Umständen</a:t>
            </a:r>
            <a:endParaRPr lang="es-PE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31520" y="662519"/>
            <a:ext cx="859536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700" u="sng" dirty="0" smtClean="0">
                <a:solidFill>
                  <a:schemeClr val="bg1"/>
                </a:solidFill>
              </a:rPr>
              <a:t>DANIELS REAKTION:</a:t>
            </a:r>
          </a:p>
          <a:p>
            <a:endParaRPr lang="de-DE" sz="1200" u="sng" dirty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700" dirty="0">
                <a:solidFill>
                  <a:schemeClr val="bg1"/>
                </a:solidFill>
              </a:rPr>
              <a:t>g</a:t>
            </a:r>
            <a:r>
              <a:rPr lang="de-DE" sz="2700" dirty="0" smtClean="0">
                <a:solidFill>
                  <a:schemeClr val="bg1"/>
                </a:solidFill>
              </a:rPr>
              <a:t>erät nicht in Panik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700" dirty="0">
                <a:solidFill>
                  <a:schemeClr val="bg1"/>
                </a:solidFill>
              </a:rPr>
              <a:t>h</a:t>
            </a:r>
            <a:r>
              <a:rPr lang="de-DE" sz="2700" dirty="0" smtClean="0">
                <a:solidFill>
                  <a:schemeClr val="bg1"/>
                </a:solidFill>
              </a:rPr>
              <a:t>ält an seinen guten Gewohnheiten fest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700" dirty="0">
                <a:solidFill>
                  <a:schemeClr val="bg1"/>
                </a:solidFill>
              </a:rPr>
              <a:t>v</a:t>
            </a:r>
            <a:r>
              <a:rPr lang="de-DE" sz="2700" dirty="0" smtClean="0">
                <a:solidFill>
                  <a:schemeClr val="bg1"/>
                </a:solidFill>
              </a:rPr>
              <a:t>ersteckt sich nicht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700" dirty="0">
                <a:solidFill>
                  <a:schemeClr val="bg1"/>
                </a:solidFill>
              </a:rPr>
              <a:t>v</a:t>
            </a:r>
            <a:r>
              <a:rPr lang="de-DE" sz="2700" dirty="0" smtClean="0">
                <a:solidFill>
                  <a:schemeClr val="bg1"/>
                </a:solidFill>
              </a:rPr>
              <a:t>erteidigt sich nicht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700" dirty="0" smtClean="0">
                <a:solidFill>
                  <a:schemeClr val="bg1"/>
                </a:solidFill>
              </a:rPr>
              <a:t>vertraut seinem Gott und bleibt in Kontakt mit ihm:</a:t>
            </a:r>
          </a:p>
          <a:p>
            <a:r>
              <a:rPr lang="de-DE" sz="2700" dirty="0">
                <a:solidFill>
                  <a:schemeClr val="bg1"/>
                </a:solidFill>
              </a:rPr>
              <a:t> </a:t>
            </a:r>
            <a:r>
              <a:rPr lang="de-DE" sz="2700" dirty="0" smtClean="0">
                <a:solidFill>
                  <a:schemeClr val="bg1"/>
                </a:solidFill>
              </a:rPr>
              <a:t>     dankt, lobt, fleht, betet ihn an</a:t>
            </a:r>
            <a:endParaRPr lang="es-PE" sz="2700" dirty="0">
              <a:solidFill>
                <a:schemeClr val="bg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31520" y="4992994"/>
            <a:ext cx="492035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Wingdings" panose="05000000000000000000" pitchFamily="2" charset="2"/>
              <a:buChar char="v"/>
            </a:pPr>
            <a:r>
              <a:rPr lang="de-DE" sz="2700" b="1" dirty="0" smtClean="0"/>
              <a:t>Meine </a:t>
            </a:r>
            <a:r>
              <a:rPr lang="de-DE" sz="2700" b="1" dirty="0"/>
              <a:t>Standhaftigkeit hängt von meinem Fundament </a:t>
            </a:r>
            <a:r>
              <a:rPr lang="de-DE" sz="2700" b="1" dirty="0" smtClean="0"/>
              <a:t>ab.</a:t>
            </a:r>
            <a:endParaRPr lang="es-PE" sz="2700" b="1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613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59" b="-1"/>
          <a:stretch/>
        </p:blipFill>
        <p:spPr>
          <a:xfrm>
            <a:off x="337625" y="3482121"/>
            <a:ext cx="5862534" cy="288106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softEdge rad="127000"/>
          </a:effectLst>
        </p:spPr>
      </p:pic>
      <p:sp>
        <p:nvSpPr>
          <p:cNvPr id="10" name="Textfeld 9"/>
          <p:cNvSpPr txBox="1"/>
          <p:nvPr/>
        </p:nvSpPr>
        <p:spPr>
          <a:xfrm rot="915278">
            <a:off x="1140003" y="4561169"/>
            <a:ext cx="4032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Bewahrt und geehrt</a:t>
            </a:r>
            <a:endParaRPr lang="es-PE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126019" y="471828"/>
            <a:ext cx="1024128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700" b="1" dirty="0">
                <a:solidFill>
                  <a:schemeClr val="bg1"/>
                </a:solidFill>
              </a:rPr>
              <a:t>23</a:t>
            </a:r>
            <a:r>
              <a:rPr lang="de-DE" sz="2700" dirty="0">
                <a:solidFill>
                  <a:schemeClr val="bg1"/>
                </a:solidFill>
              </a:rPr>
              <a:t> Mein Gott hat seinen </a:t>
            </a:r>
            <a:r>
              <a:rPr lang="de-DE" sz="2700" u="sng" dirty="0">
                <a:solidFill>
                  <a:schemeClr val="bg1"/>
                </a:solidFill>
              </a:rPr>
              <a:t>Engel gesandt</a:t>
            </a:r>
            <a:r>
              <a:rPr lang="de-DE" sz="2700" dirty="0">
                <a:solidFill>
                  <a:schemeClr val="bg1"/>
                </a:solidFill>
              </a:rPr>
              <a:t>, der den Löwen den Rachen zugehalten hat, </a:t>
            </a:r>
            <a:r>
              <a:rPr lang="de-DE" sz="2700" dirty="0" smtClean="0">
                <a:solidFill>
                  <a:schemeClr val="bg1"/>
                </a:solidFill>
              </a:rPr>
              <a:t>so dass </a:t>
            </a:r>
            <a:r>
              <a:rPr lang="de-DE" sz="2700" dirty="0">
                <a:solidFill>
                  <a:schemeClr val="bg1"/>
                </a:solidFill>
              </a:rPr>
              <a:t>sie mir </a:t>
            </a:r>
            <a:r>
              <a:rPr lang="de-DE" sz="2700" u="sng" dirty="0">
                <a:solidFill>
                  <a:schemeClr val="bg1"/>
                </a:solidFill>
              </a:rPr>
              <a:t>kein Leid</a:t>
            </a:r>
            <a:r>
              <a:rPr lang="de-DE" sz="2700" dirty="0">
                <a:solidFill>
                  <a:schemeClr val="bg1"/>
                </a:solidFill>
              </a:rPr>
              <a:t> antun konnten; denn vor ihm bin ich unschuldig, und auch gegen dich, mein König, habe ich nichts Böses getan</a:t>
            </a:r>
            <a:r>
              <a:rPr lang="de-DE" sz="2700" dirty="0" smtClean="0">
                <a:solidFill>
                  <a:schemeClr val="bg1"/>
                </a:solidFill>
              </a:rPr>
              <a:t>.</a:t>
            </a:r>
          </a:p>
          <a:p>
            <a:endParaRPr lang="es-PE" sz="1200" dirty="0">
              <a:solidFill>
                <a:schemeClr val="bg1"/>
              </a:solidFill>
            </a:endParaRPr>
          </a:p>
          <a:p>
            <a:r>
              <a:rPr lang="de-DE" sz="2700" b="1" dirty="0">
                <a:solidFill>
                  <a:schemeClr val="bg1"/>
                </a:solidFill>
              </a:rPr>
              <a:t>24</a:t>
            </a:r>
            <a:r>
              <a:rPr lang="de-DE" sz="2700" dirty="0">
                <a:solidFill>
                  <a:schemeClr val="bg1"/>
                </a:solidFill>
              </a:rPr>
              <a:t> </a:t>
            </a:r>
            <a:r>
              <a:rPr lang="de-DE" sz="2700" dirty="0" smtClean="0">
                <a:solidFill>
                  <a:schemeClr val="bg1"/>
                </a:solidFill>
              </a:rPr>
              <a:t>… Und </a:t>
            </a:r>
            <a:r>
              <a:rPr lang="de-DE" sz="2700" dirty="0">
                <a:solidFill>
                  <a:schemeClr val="bg1"/>
                </a:solidFill>
              </a:rPr>
              <a:t>sie zogen Daniel aus der Grube heraus, und man fand </a:t>
            </a:r>
            <a:r>
              <a:rPr lang="de-DE" sz="2700" u="sng" dirty="0">
                <a:solidFill>
                  <a:schemeClr val="bg1"/>
                </a:solidFill>
              </a:rPr>
              <a:t>keine Verletzung</a:t>
            </a:r>
            <a:r>
              <a:rPr lang="de-DE" sz="2700" dirty="0">
                <a:solidFill>
                  <a:schemeClr val="bg1"/>
                </a:solidFill>
              </a:rPr>
              <a:t> an ihm; </a:t>
            </a:r>
            <a:r>
              <a:rPr lang="de-DE" sz="2700" u="sng" dirty="0">
                <a:solidFill>
                  <a:schemeClr val="bg1"/>
                </a:solidFill>
              </a:rPr>
              <a:t>denn er hatte seinem Gott vertraut</a:t>
            </a:r>
            <a:r>
              <a:rPr lang="de-DE" sz="2700" dirty="0">
                <a:solidFill>
                  <a:schemeClr val="bg1"/>
                </a:solidFill>
              </a:rPr>
              <a:t>. </a:t>
            </a:r>
            <a:endParaRPr lang="es-PE" sz="2700" dirty="0">
              <a:solidFill>
                <a:schemeClr val="bg1"/>
              </a:solidFill>
            </a:endParaRPr>
          </a:p>
          <a:p>
            <a:endParaRPr lang="es-PE" sz="2700" dirty="0"/>
          </a:p>
        </p:txBody>
      </p:sp>
    </p:spTree>
    <p:extLst>
      <p:ext uri="{BB962C8B-B14F-4D97-AF65-F5344CB8AC3E}">
        <p14:creationId xmlns:p14="http://schemas.microsoft.com/office/powerpoint/2010/main" val="211247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287</Words>
  <Application>Microsoft Office PowerPoint</Application>
  <PresentationFormat>Breitbild</PresentationFormat>
  <Paragraphs>95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Segoe Script</vt:lpstr>
      <vt:lpstr>Times New Roman</vt:lpstr>
      <vt:lpstr>Wingdings</vt:lpstr>
      <vt:lpstr>Office</vt:lpstr>
      <vt:lpstr>PowerPoint-Präsentation</vt:lpstr>
      <vt:lpstr>„Standhaft          trotz      Anfeindungen“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„Standhaft trotz  Anfeindungen“</dc:title>
  <dc:creator>BIRGIT</dc:creator>
  <cp:lastModifiedBy>BIRGIT</cp:lastModifiedBy>
  <cp:revision>39</cp:revision>
  <dcterms:created xsi:type="dcterms:W3CDTF">2019-09-18T16:17:02Z</dcterms:created>
  <dcterms:modified xsi:type="dcterms:W3CDTF">2019-09-22T06:38:02Z</dcterms:modified>
</cp:coreProperties>
</file>